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5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59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911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200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391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379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96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464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6815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91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496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044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953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10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229C69-1614-42AE-A273-D78E892489D0}"/>
              </a:ext>
            </a:extLst>
          </p:cNvPr>
          <p:cNvSpPr txBox="1"/>
          <p:nvPr/>
        </p:nvSpPr>
        <p:spPr>
          <a:xfrm>
            <a:off x="282638" y="648942"/>
            <a:ext cx="8917826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1. </a:t>
            </a:r>
            <a:r>
              <a:rPr lang="ko-KR" altLang="en-US" sz="1100" dirty="0"/>
              <a:t>정형데이터</a:t>
            </a:r>
            <a:r>
              <a:rPr lang="en-US" altLang="ko-KR" sz="1100" dirty="0"/>
              <a:t>(Structured data/formal data)</a:t>
            </a:r>
          </a:p>
          <a:p>
            <a:r>
              <a:rPr lang="en-US" altLang="ko-KR" sz="1100" dirty="0"/>
              <a:t>- </a:t>
            </a:r>
            <a:r>
              <a:rPr lang="ko-KR" altLang="en-US" sz="1100" dirty="0"/>
              <a:t>즉시 통계적 분석에 사용될 수 있을 만한 형태로 정리되고 가공된 데이터 </a:t>
            </a:r>
            <a:br>
              <a:rPr lang="ko-KR" altLang="en-US" sz="1100" dirty="0"/>
            </a:br>
            <a:r>
              <a:rPr lang="en-US" altLang="ko-KR" sz="1100" dirty="0"/>
              <a:t>- </a:t>
            </a:r>
            <a:r>
              <a:rPr lang="ko-KR" altLang="en-US" sz="1100" dirty="0"/>
              <a:t>정형 데이터는 보통 데이터베이스의 정해진 규칙에 맞게 데이터를 들어간 데이터 중에 수치 만으로 의미 파악이 쉬운 데이터들을 말함</a:t>
            </a:r>
            <a:endParaRPr lang="en-US" altLang="ko-KR" sz="1100" dirty="0"/>
          </a:p>
          <a:p>
            <a:r>
              <a:rPr lang="en-US" altLang="ko-KR" sz="1100" dirty="0"/>
              <a:t> </a:t>
            </a:r>
            <a:r>
              <a:rPr lang="ko-KR" altLang="en-US" sz="1100" dirty="0"/>
              <a:t>예시</a:t>
            </a:r>
            <a:r>
              <a:rPr lang="en-US" altLang="ko-KR" sz="1100" dirty="0"/>
              <a:t>) </a:t>
            </a:r>
            <a:r>
              <a:rPr lang="ko-KR" altLang="en-US" sz="1100" dirty="0"/>
              <a:t>표를 그려 넣고 채워 넣는 형식의 데이터로 이름</a:t>
            </a:r>
            <a:r>
              <a:rPr lang="en-US" altLang="ko-KR" sz="1100" dirty="0"/>
              <a:t>, </a:t>
            </a:r>
            <a:r>
              <a:rPr lang="ko-KR" altLang="en-US" sz="1100" dirty="0"/>
              <a:t>나이</a:t>
            </a:r>
            <a:r>
              <a:rPr lang="en-US" altLang="ko-KR" sz="1100" dirty="0"/>
              <a:t>, </a:t>
            </a:r>
            <a:r>
              <a:rPr lang="ko-KR" altLang="en-US" sz="1100" dirty="0"/>
              <a:t>주민등록번호</a:t>
            </a:r>
            <a:r>
              <a:rPr lang="en-US" altLang="ko-KR" sz="1100" dirty="0"/>
              <a:t>, </a:t>
            </a:r>
            <a:r>
              <a:rPr lang="ko-KR" altLang="en-US" sz="1100" dirty="0"/>
              <a:t>카드번호 등 주로 숫자와 짧은 단어로 구성된 데이터</a:t>
            </a:r>
            <a:br>
              <a:rPr lang="ko-KR" altLang="en-US" sz="1100" dirty="0"/>
            </a:br>
            <a:br>
              <a:rPr lang="ko-KR" altLang="en-US" sz="1100" dirty="0"/>
            </a:br>
            <a:r>
              <a:rPr lang="en-US" altLang="ko-KR" sz="1100" dirty="0"/>
              <a:t>2. </a:t>
            </a:r>
            <a:r>
              <a:rPr lang="ko-KR" altLang="en-US" sz="1100" dirty="0"/>
              <a:t>반정형데이터</a:t>
            </a:r>
            <a:r>
              <a:rPr lang="en-US" altLang="ko-KR" sz="1100" dirty="0"/>
              <a:t>(semi-structured data)</a:t>
            </a:r>
            <a:br>
              <a:rPr lang="ko-KR" altLang="en-US" sz="1100" dirty="0"/>
            </a:br>
            <a:r>
              <a:rPr lang="en-US" altLang="ko-KR" sz="1100" dirty="0"/>
              <a:t>- </a:t>
            </a:r>
            <a:r>
              <a:rPr lang="ko-KR" altLang="en-US" sz="1100" dirty="0"/>
              <a:t>파일 형태</a:t>
            </a:r>
            <a:r>
              <a:rPr lang="en-US" altLang="ko-KR" sz="1100" dirty="0"/>
              <a:t>, </a:t>
            </a:r>
            <a:r>
              <a:rPr lang="ko-KR" altLang="en-US" sz="1100" dirty="0"/>
              <a:t>메타데이터</a:t>
            </a:r>
            <a:r>
              <a:rPr lang="en-US" altLang="ko-KR" sz="1100" dirty="0"/>
              <a:t>(</a:t>
            </a:r>
            <a:r>
              <a:rPr lang="ko-KR" altLang="en-US" sz="1100" dirty="0"/>
              <a:t>데이터 내부에 정형 데이터의 스키마</a:t>
            </a:r>
            <a:r>
              <a:rPr lang="en-US" altLang="ko-KR" sz="1100" dirty="0"/>
              <a:t>)</a:t>
            </a:r>
            <a:br>
              <a:rPr lang="ko-KR" altLang="en-US" sz="1100" dirty="0"/>
            </a:br>
            <a:r>
              <a:rPr lang="en-US" altLang="ko-KR" sz="1100" dirty="0"/>
              <a:t>- </a:t>
            </a:r>
            <a:r>
              <a:rPr lang="ko-KR" altLang="en-US" sz="1100" dirty="0"/>
              <a:t>반정형 데이터의 반은 </a:t>
            </a:r>
            <a:r>
              <a:rPr lang="en-US" altLang="ko-KR" sz="1100" dirty="0"/>
              <a:t>Semi</a:t>
            </a:r>
            <a:r>
              <a:rPr lang="ko-KR" altLang="en-US" sz="1100" dirty="0"/>
              <a:t>를 의미하는 것인데요</a:t>
            </a:r>
            <a:r>
              <a:rPr lang="en-US" altLang="ko-KR" sz="1100" dirty="0"/>
              <a:t>. </a:t>
            </a:r>
            <a:r>
              <a:rPr lang="ko-KR" altLang="en-US" sz="1100" dirty="0"/>
              <a:t>즉</a:t>
            </a:r>
            <a:r>
              <a:rPr lang="en-US" altLang="ko-KR" sz="1100" dirty="0"/>
              <a:t>, </a:t>
            </a:r>
            <a:r>
              <a:rPr lang="ko-KR" altLang="en-US" sz="1100" dirty="0"/>
              <a:t>완전한 정형이 아니라 약한 정형 데이터라는 뜻을 담고 있음</a:t>
            </a:r>
            <a:endParaRPr lang="en-US" altLang="ko-KR" sz="1100" dirty="0"/>
          </a:p>
          <a:p>
            <a:r>
              <a:rPr lang="en-US" altLang="ko-KR" sz="1100" dirty="0"/>
              <a:t>- </a:t>
            </a:r>
            <a:r>
              <a:rPr lang="ko-KR" altLang="en-US" sz="1100" dirty="0"/>
              <a:t>고정된 양식은 없으나 어느 정도 구조가 정해져 있는 데이터로</a:t>
            </a:r>
            <a:r>
              <a:rPr lang="en-US" altLang="ko-KR" sz="1100" dirty="0"/>
              <a:t>, </a:t>
            </a:r>
            <a:r>
              <a:rPr lang="ko-KR" altLang="en-US" sz="1100" dirty="0"/>
              <a:t>반정형 데이터의 종류로는 로그 데이터</a:t>
            </a:r>
            <a:r>
              <a:rPr lang="en-US" altLang="ko-KR" sz="1100" dirty="0"/>
              <a:t>, HTML, XML </a:t>
            </a:r>
            <a:r>
              <a:rPr lang="ko-KR" altLang="en-US" sz="1100" dirty="0"/>
              <a:t>등이 있음</a:t>
            </a:r>
            <a:endParaRPr lang="en-US" altLang="ko-KR" sz="1100" dirty="0"/>
          </a:p>
          <a:p>
            <a:endParaRPr lang="en-US" altLang="ko-KR" sz="1100" dirty="0"/>
          </a:p>
          <a:p>
            <a:r>
              <a:rPr lang="en-US" altLang="ko-KR" sz="1100" dirty="0"/>
              <a:t>3. -</a:t>
            </a:r>
            <a:r>
              <a:rPr lang="ko-KR" altLang="en-US" sz="1100" dirty="0"/>
              <a:t>비정형데이터</a:t>
            </a:r>
            <a:r>
              <a:rPr lang="en-US" altLang="ko-KR" sz="1100" dirty="0"/>
              <a:t>(Unstructured data)</a:t>
            </a:r>
            <a:br>
              <a:rPr lang="ko-KR" altLang="en-US" sz="1100" dirty="0"/>
            </a:br>
            <a:r>
              <a:rPr lang="en-US" altLang="ko-KR" sz="1100" dirty="0"/>
              <a:t>- </a:t>
            </a:r>
            <a:r>
              <a:rPr lang="ko-KR" altLang="en-US" sz="1100" dirty="0"/>
              <a:t>데이터 세트가 아닌 하나의 데이터가 수집 데이터로 객체화 언어 분석이 가능한 텍스트 데이터</a:t>
            </a:r>
            <a:r>
              <a:rPr lang="en-US" altLang="ko-KR" sz="1100" dirty="0"/>
              <a:t>, </a:t>
            </a:r>
            <a:r>
              <a:rPr lang="ko-KR" altLang="en-US" sz="1100" dirty="0"/>
              <a:t>멀티미디어 데이터 </a:t>
            </a:r>
            <a:r>
              <a:rPr lang="en-US" altLang="ko-KR" sz="1100" dirty="0"/>
              <a:t>- </a:t>
            </a:r>
            <a:r>
              <a:rPr lang="ko-KR" altLang="en-US" sz="1100" dirty="0"/>
              <a:t>동영상</a:t>
            </a:r>
            <a:r>
              <a:rPr lang="en-US" altLang="ko-KR" sz="1100" dirty="0"/>
              <a:t>, </a:t>
            </a:r>
            <a:r>
              <a:rPr lang="ko-KR" altLang="en-US" sz="1100" dirty="0"/>
              <a:t>이미지</a:t>
            </a:r>
            <a:r>
              <a:rPr lang="en-US" altLang="ko-KR" sz="1100" dirty="0"/>
              <a:t>, </a:t>
            </a:r>
            <a:r>
              <a:rPr lang="ko-KR" altLang="en-US" sz="1100" dirty="0"/>
              <a:t>텍스트 등</a:t>
            </a:r>
            <a:br>
              <a:rPr lang="ko-KR" altLang="en-US" sz="1100" dirty="0"/>
            </a:br>
            <a:r>
              <a:rPr lang="en-US" altLang="ko-KR" sz="1100" dirty="0"/>
              <a:t>- </a:t>
            </a:r>
            <a:r>
              <a:rPr lang="ko-KR" altLang="en-US" sz="1100" dirty="0"/>
              <a:t>비정형 데이터는 정형 데이터와 반대되는 단어로</a:t>
            </a:r>
            <a:r>
              <a:rPr lang="en-US" altLang="ko-KR" sz="1100" dirty="0"/>
              <a:t>, </a:t>
            </a:r>
            <a:r>
              <a:rPr lang="ko-KR" altLang="en-US" sz="1100" dirty="0"/>
              <a:t>정해진 규칙이 없어서 값의 의미를 쉽게 파악하기 힘든 경우 비정형 데이터라고 함</a:t>
            </a:r>
            <a:endParaRPr lang="en-US" altLang="ko-KR" sz="1100" dirty="0"/>
          </a:p>
          <a:p>
            <a:r>
              <a:rPr lang="en-US" altLang="ko-KR" sz="1100" dirty="0"/>
              <a:t>- </a:t>
            </a:r>
            <a:r>
              <a:rPr lang="ko-KR" altLang="en-US" sz="1100" dirty="0"/>
              <a:t>통제가 힘들거나 불가능한 데이터이기도 하며</a:t>
            </a:r>
            <a:r>
              <a:rPr lang="en-US" altLang="ko-KR" sz="1100" dirty="0"/>
              <a:t>, </a:t>
            </a:r>
            <a:r>
              <a:rPr lang="ko-KR" altLang="en-US" sz="1100" dirty="0"/>
              <a:t>비정형 데이터는 글이나 이미지</a:t>
            </a:r>
            <a:r>
              <a:rPr lang="en-US" altLang="ko-KR" sz="1100" dirty="0"/>
              <a:t>, </a:t>
            </a:r>
            <a:r>
              <a:rPr lang="ko-KR" altLang="en-US" sz="1100" dirty="0"/>
              <a:t>동영상</a:t>
            </a:r>
            <a:r>
              <a:rPr lang="en-US" altLang="ko-KR" sz="1100" dirty="0"/>
              <a:t>, </a:t>
            </a:r>
            <a:r>
              <a:rPr lang="ko-KR" altLang="en-US" sz="1100" dirty="0"/>
              <a:t>음성과 같이 멀티미디어 데이터가 대표적임</a:t>
            </a:r>
          </a:p>
        </p:txBody>
      </p:sp>
    </p:spTree>
    <p:extLst>
      <p:ext uri="{BB962C8B-B14F-4D97-AF65-F5344CB8AC3E}">
        <p14:creationId xmlns:p14="http://schemas.microsoft.com/office/powerpoint/2010/main" val="1805178038"/>
      </p:ext>
    </p:extLst>
  </p:cSld>
  <p:clrMapOvr>
    <a:masterClrMapping/>
  </p:clrMapOvr>
</p:sld>
</file>

<file path=ppt/theme/theme1.xml><?xml version="1.0" encoding="utf-8"?>
<a:theme xmlns:a="http://schemas.openxmlformats.org/drawingml/2006/main" name="A4 사이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4 사이즈" id="{AD6EB8DF-E356-44E4-B0EB-5C44FDD25D79}" vid="{CD09B8FB-85AE-403C-869F-E6B2FD8D69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</TotalTime>
  <Words>204</Words>
  <Application>Microsoft Office PowerPoint</Application>
  <PresentationFormat>A4 용지(210x297mm)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A4 사이즈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2022-06-16T06:49:51Z</dcterms:created>
  <dcterms:modified xsi:type="dcterms:W3CDTF">2022-06-16T06:54:13Z</dcterms:modified>
</cp:coreProperties>
</file>