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69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12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5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896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60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99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7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52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79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92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48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6AAF6-1AD9-470B-9050-AA62A183C4FD}" type="datetimeFigureOut">
              <a:rPr lang="ko-KR" altLang="en-US" smtClean="0"/>
              <a:t>2022-11-12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B8F2-0FC7-40C2-983B-2E95437242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650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l"/>
            <a:endParaRPr lang="en-US" altLang="ko-KR" sz="11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500" dirty="0" smtClean="0">
                <a:solidFill>
                  <a:schemeClr val="tx1"/>
                </a:solidFill>
              </a:rPr>
              <a:t>[</a:t>
            </a:r>
            <a:r>
              <a:rPr lang="ko-KR" altLang="en-US" sz="1500" dirty="0" smtClean="0">
                <a:solidFill>
                  <a:schemeClr val="tx1"/>
                </a:solidFill>
              </a:rPr>
              <a:t>과제</a:t>
            </a:r>
            <a:r>
              <a:rPr lang="en-US" altLang="ko-KR" sz="1500" dirty="0" smtClean="0">
                <a:solidFill>
                  <a:schemeClr val="tx1"/>
                </a:solidFill>
              </a:rPr>
              <a:t>]</a:t>
            </a:r>
          </a:p>
          <a:p>
            <a:pPr algn="l"/>
            <a:endParaRPr lang="en-US" altLang="ko-KR" sz="11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300" dirty="0">
                <a:solidFill>
                  <a:schemeClr val="tx1"/>
                </a:solidFill>
              </a:rPr>
              <a:t>문항</a:t>
            </a:r>
            <a:r>
              <a:rPr lang="en-US" altLang="ko-KR" sz="1300" dirty="0">
                <a:solidFill>
                  <a:schemeClr val="tx1"/>
                </a:solidFill>
              </a:rPr>
              <a:t>1. </a:t>
            </a:r>
            <a:r>
              <a:rPr lang="ko-KR" altLang="en-US" sz="1300" dirty="0">
                <a:solidFill>
                  <a:schemeClr val="tx1"/>
                </a:solidFill>
              </a:rPr>
              <a:t>사물인터넷의 핵심 과제 </a:t>
            </a:r>
            <a:r>
              <a:rPr lang="en-US" altLang="ko-KR" sz="1300" dirty="0">
                <a:solidFill>
                  <a:schemeClr val="tx1"/>
                </a:solidFill>
              </a:rPr>
              <a:t>3</a:t>
            </a:r>
            <a:r>
              <a:rPr lang="ko-KR" altLang="en-US" sz="1300" dirty="0">
                <a:solidFill>
                  <a:schemeClr val="tx1"/>
                </a:solidFill>
              </a:rPr>
              <a:t>가지는 무엇인지 쓰고</a:t>
            </a:r>
            <a:r>
              <a:rPr lang="en-US" altLang="ko-KR" sz="1300" dirty="0">
                <a:solidFill>
                  <a:schemeClr val="tx1"/>
                </a:solidFill>
              </a:rPr>
              <a:t>, </a:t>
            </a:r>
            <a:r>
              <a:rPr lang="ko-KR" altLang="en-US" sz="1300" dirty="0">
                <a:solidFill>
                  <a:schemeClr val="tx1"/>
                </a:solidFill>
              </a:rPr>
              <a:t>각각의 설명을 구체화 하시오</a:t>
            </a:r>
            <a:r>
              <a:rPr lang="en-US" altLang="ko-KR" sz="1300" dirty="0">
                <a:solidFill>
                  <a:schemeClr val="tx1"/>
                </a:solidFill>
              </a:rPr>
              <a:t>. (65</a:t>
            </a:r>
            <a:r>
              <a:rPr lang="ko-KR" altLang="en-US" sz="1300" dirty="0">
                <a:solidFill>
                  <a:schemeClr val="tx1"/>
                </a:solidFill>
              </a:rPr>
              <a:t>점</a:t>
            </a:r>
            <a:r>
              <a:rPr lang="en-US" altLang="ko-KR" sz="13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altLang="ko-KR" sz="11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1100" dirty="0" smtClean="0">
                <a:solidFill>
                  <a:schemeClr val="tx1"/>
                </a:solidFill>
              </a:rPr>
              <a:t>(1)</a:t>
            </a:r>
            <a:r>
              <a:rPr lang="ko-KR" altLang="en-US" sz="1100" dirty="0" smtClean="0">
                <a:solidFill>
                  <a:schemeClr val="tx1"/>
                </a:solidFill>
              </a:rPr>
              <a:t>첫째는 </a:t>
            </a:r>
            <a:r>
              <a:rPr lang="ko-KR" altLang="en-US" sz="1100" dirty="0">
                <a:solidFill>
                  <a:schemeClr val="tx1"/>
                </a:solidFill>
              </a:rPr>
              <a:t>기존 경험과 환경에 스마트함을 더해야 한다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기업에서 사물인터넷을 적용하거나 신규로 개발할 때 </a:t>
            </a:r>
            <a:r>
              <a:rPr lang="ko-KR" altLang="en-US" sz="1100" dirty="0" err="1">
                <a:solidFill>
                  <a:schemeClr val="tx1"/>
                </a:solidFill>
              </a:rPr>
              <a:t>도유사한</a:t>
            </a:r>
            <a:r>
              <a:rPr lang="ko-KR" altLang="en-US" sz="1100" dirty="0">
                <a:solidFill>
                  <a:schemeClr val="tx1"/>
                </a:solidFill>
              </a:rPr>
              <a:t> 접근이 필요하다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기존방식을 개선하는 것은 바람직하지만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전체를 바꾸는 것을 요구하는 사물인 </a:t>
            </a:r>
            <a:r>
              <a:rPr lang="ko-KR" altLang="en-US" sz="1100" dirty="0" err="1">
                <a:solidFill>
                  <a:schemeClr val="tx1"/>
                </a:solidFill>
              </a:rPr>
              <a:t>터넷</a:t>
            </a:r>
            <a:r>
              <a:rPr lang="ko-KR" altLang="en-US" sz="1100" dirty="0">
                <a:solidFill>
                  <a:schemeClr val="tx1"/>
                </a:solidFill>
              </a:rPr>
              <a:t> 기기는 신중하게 접근해야 한다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기존 경험과 환경의 스마트함을 더해 효율을 높이거나 편리하게 이용 할 수 있도록 설계해야 하고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그런 제품을 발굴해 현업에 도입해야 한다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</a:p>
          <a:p>
            <a:pPr algn="l" fontAlgn="base"/>
            <a:endParaRPr lang="en-US" altLang="ko-KR" sz="1100" dirty="0" smtClean="0">
              <a:solidFill>
                <a:schemeClr val="tx1"/>
              </a:solidFill>
            </a:endParaRPr>
          </a:p>
          <a:p>
            <a:pPr algn="l" fontAlgn="base"/>
            <a:r>
              <a:rPr lang="en-US" altLang="ko-KR" sz="1100" dirty="0" smtClean="0">
                <a:solidFill>
                  <a:schemeClr val="tx1"/>
                </a:solidFill>
              </a:rPr>
              <a:t>(2)​</a:t>
            </a:r>
            <a:r>
              <a:rPr lang="ko-KR" altLang="en-US" sz="1100" dirty="0" smtClean="0">
                <a:solidFill>
                  <a:schemeClr val="tx1"/>
                </a:solidFill>
              </a:rPr>
              <a:t>둘째는 </a:t>
            </a:r>
            <a:r>
              <a:rPr lang="ko-KR" altLang="en-US" sz="1100" dirty="0">
                <a:solidFill>
                  <a:schemeClr val="tx1"/>
                </a:solidFill>
              </a:rPr>
              <a:t>수익성 있는 규모로 접근해야 한다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초반에 사물인터넷을 도입하려면 초기비용이 많이 들어가게 된 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사물인터넷은 규모의 경제를 이루어야만 사물인터넷 기반의 사업이 </a:t>
            </a:r>
            <a:r>
              <a:rPr lang="ko-KR" altLang="en-US" sz="1100" dirty="0" err="1">
                <a:solidFill>
                  <a:schemeClr val="tx1"/>
                </a:solidFill>
              </a:rPr>
              <a:t>의미있는</a:t>
            </a:r>
            <a:r>
              <a:rPr lang="ko-KR" altLang="en-US" sz="1100" dirty="0">
                <a:solidFill>
                  <a:schemeClr val="tx1"/>
                </a:solidFill>
              </a:rPr>
              <a:t> 성과를 만들어 낼 수 있다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그러나 여기서 유익할 일은 규모의 경제가 만들어지면 엄청나게 급증하는 데이터를 처리하는 일도 또 다른 고민거리이니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초반부터 중요 데이터와 버려도 되는 데이터를 구분하고 저장기간이나 활용도에 대한 설계 철저하게 해야 한다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pPr algn="l" fontAlgn="base"/>
            <a:endParaRPr lang="en-US" altLang="ko-KR" sz="1100" dirty="0">
              <a:solidFill>
                <a:schemeClr val="tx1"/>
              </a:solidFill>
            </a:endParaRPr>
          </a:p>
          <a:p>
            <a:pPr algn="l" fontAlgn="base"/>
            <a:r>
              <a:rPr lang="en-US" altLang="ko-KR" sz="1100" dirty="0" smtClean="0">
                <a:solidFill>
                  <a:schemeClr val="tx1"/>
                </a:solidFill>
              </a:rPr>
              <a:t>​(3)</a:t>
            </a:r>
            <a:r>
              <a:rPr lang="ko-KR" altLang="en-US" sz="1100" dirty="0" smtClean="0">
                <a:solidFill>
                  <a:schemeClr val="tx1"/>
                </a:solidFill>
              </a:rPr>
              <a:t>셋째는 </a:t>
            </a:r>
            <a:r>
              <a:rPr lang="ko-KR" altLang="en-US" sz="1100" dirty="0">
                <a:solidFill>
                  <a:schemeClr val="tx1"/>
                </a:solidFill>
              </a:rPr>
              <a:t>여전히 사용자 경험이 중요함을 잊어서는 안 된다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기업 서비스들은 여전히 사용자들에 대한 배려가 부족하고 투박하다고 한다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사물인터넷이 단순 연결을 넘어서 사용자 대상의 다양한 서비스와 솔루션을 만 들려면 사용자 경험이 중요할 수밖에 없다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시각적 경험을 전달하는 것이 중요했던 화면 중심의 시대와 달리 청각과 촉각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후각 등을 겨냥한 다중 감각적 사용자 경험의 설계가 중요하다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altLang="ko-KR" sz="1100" dirty="0">
                <a:solidFill>
                  <a:schemeClr val="tx1"/>
                </a:solidFill>
              </a:rPr>
              <a:t/>
            </a:r>
            <a:br>
              <a:rPr lang="en-US" altLang="ko-KR" sz="1100" dirty="0">
                <a:solidFill>
                  <a:schemeClr val="tx1"/>
                </a:solidFill>
              </a:rPr>
            </a:br>
            <a:r>
              <a:rPr lang="en-US" altLang="ko-KR" sz="1100" dirty="0">
                <a:solidFill>
                  <a:schemeClr val="tx1"/>
                </a:solidFill>
              </a:rPr>
              <a:t/>
            </a:r>
            <a:br>
              <a:rPr lang="en-US" altLang="ko-KR" sz="1100" dirty="0">
                <a:solidFill>
                  <a:schemeClr val="tx1"/>
                </a:solidFill>
              </a:rPr>
            </a:br>
            <a:r>
              <a:rPr lang="ko-KR" altLang="en-US" sz="1300" dirty="0" smtClean="0">
                <a:solidFill>
                  <a:schemeClr val="tx1"/>
                </a:solidFill>
              </a:rPr>
              <a:t>문항</a:t>
            </a:r>
            <a:r>
              <a:rPr lang="en-US" altLang="ko-KR" sz="1300" dirty="0" smtClean="0">
                <a:solidFill>
                  <a:schemeClr val="tx1"/>
                </a:solidFill>
              </a:rPr>
              <a:t>2. </a:t>
            </a:r>
            <a:r>
              <a:rPr lang="ko-KR" altLang="en-US" sz="1300" dirty="0" smtClean="0">
                <a:solidFill>
                  <a:schemeClr val="tx1"/>
                </a:solidFill>
              </a:rPr>
              <a:t>사물인터넷 적용 사례를 </a:t>
            </a:r>
            <a:r>
              <a:rPr lang="en-US" altLang="ko-KR" sz="1300" dirty="0" smtClean="0">
                <a:solidFill>
                  <a:schemeClr val="tx1"/>
                </a:solidFill>
              </a:rPr>
              <a:t>3</a:t>
            </a:r>
            <a:r>
              <a:rPr lang="ko-KR" altLang="en-US" sz="1300" dirty="0" smtClean="0">
                <a:solidFill>
                  <a:schemeClr val="tx1"/>
                </a:solidFill>
              </a:rPr>
              <a:t>부문으로 나누고</a:t>
            </a:r>
            <a:r>
              <a:rPr lang="en-US" altLang="ko-KR" sz="1300" dirty="0" smtClean="0">
                <a:solidFill>
                  <a:schemeClr val="tx1"/>
                </a:solidFill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</a:rPr>
              <a:t>각각의 설명을 구체화 하시오</a:t>
            </a:r>
            <a:r>
              <a:rPr lang="en-US" altLang="ko-KR" sz="1300" dirty="0" smtClean="0">
                <a:solidFill>
                  <a:schemeClr val="tx1"/>
                </a:solidFill>
              </a:rPr>
              <a:t>. (35</a:t>
            </a:r>
            <a:r>
              <a:rPr lang="ko-KR" altLang="en-US" sz="1300" dirty="0" smtClean="0">
                <a:solidFill>
                  <a:schemeClr val="tx1"/>
                </a:solidFill>
              </a:rPr>
              <a:t>점</a:t>
            </a:r>
            <a:r>
              <a:rPr lang="en-US" altLang="ko-KR" sz="13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altLang="ko-KR" sz="1300" dirty="0" smtClean="0">
              <a:solidFill>
                <a:schemeClr val="tx1"/>
              </a:solidFill>
            </a:endParaRPr>
          </a:p>
          <a:p>
            <a:pPr algn="l" fontAlgn="base"/>
            <a:r>
              <a:rPr lang="en-US" altLang="ko-KR" sz="1100" dirty="0" smtClean="0">
                <a:solidFill>
                  <a:schemeClr val="tx1"/>
                </a:solidFill>
              </a:rPr>
              <a:t>(1)</a:t>
            </a:r>
            <a:r>
              <a:rPr lang="ko-KR" altLang="en-US" sz="1100" dirty="0" err="1" smtClean="0">
                <a:solidFill>
                  <a:schemeClr val="tx1"/>
                </a:solidFill>
              </a:rPr>
              <a:t>웨어러블디바이스</a:t>
            </a:r>
            <a:r>
              <a:rPr lang="ko-KR" altLang="en-US" sz="1100" dirty="0" smtClean="0">
                <a:solidFill>
                  <a:schemeClr val="tx1"/>
                </a:solidFill>
              </a:rPr>
              <a:t>​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 err="1">
                <a:solidFill>
                  <a:schemeClr val="tx1"/>
                </a:solidFill>
              </a:rPr>
              <a:t>구글</a:t>
            </a:r>
            <a:r>
              <a:rPr lang="ko-KR" altLang="en-US" sz="1100" dirty="0">
                <a:solidFill>
                  <a:schemeClr val="tx1"/>
                </a:solidFill>
              </a:rPr>
              <a:t> 글라스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애플 </a:t>
            </a:r>
            <a:r>
              <a:rPr lang="ko-KR" altLang="en-US" sz="1100" dirty="0" err="1">
                <a:solidFill>
                  <a:schemeClr val="tx1"/>
                </a:solidFill>
              </a:rPr>
              <a:t>워치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 err="1">
                <a:solidFill>
                  <a:schemeClr val="tx1"/>
                </a:solidFill>
              </a:rPr>
              <a:t>갤럭시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워치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 err="1">
                <a:solidFill>
                  <a:schemeClr val="tx1"/>
                </a:solidFill>
              </a:rPr>
              <a:t>웨어러블</a:t>
            </a:r>
            <a:r>
              <a:rPr lang="ko-KR" altLang="en-US" sz="1100" dirty="0">
                <a:solidFill>
                  <a:schemeClr val="tx1"/>
                </a:solidFill>
              </a:rPr>
              <a:t> 카메라 등이 있습니다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>
                <a:solidFill>
                  <a:schemeClr val="tx1"/>
                </a:solidFill>
              </a:rPr>
              <a:t>사람의 신체에 작용이 가능한 장치를 우리는 </a:t>
            </a:r>
            <a:r>
              <a:rPr lang="en-US" altLang="ko-KR" sz="1100" dirty="0">
                <a:solidFill>
                  <a:schemeClr val="tx1"/>
                </a:solidFill>
              </a:rPr>
              <a:t>'</a:t>
            </a:r>
            <a:r>
              <a:rPr lang="ko-KR" altLang="en-US" sz="1100" dirty="0" err="1">
                <a:solidFill>
                  <a:schemeClr val="tx1"/>
                </a:solidFill>
              </a:rPr>
              <a:t>웨어러블</a:t>
            </a:r>
            <a:r>
              <a:rPr lang="ko-KR" altLang="en-US" sz="1100" dirty="0">
                <a:solidFill>
                  <a:schemeClr val="tx1"/>
                </a:solidFill>
              </a:rPr>
              <a:t> 디바이스</a:t>
            </a:r>
            <a:r>
              <a:rPr lang="en-US" altLang="ko-KR" sz="1100" dirty="0">
                <a:solidFill>
                  <a:schemeClr val="tx1"/>
                </a:solidFill>
              </a:rPr>
              <a:t>'</a:t>
            </a:r>
            <a:r>
              <a:rPr lang="ko-KR" altLang="en-US" sz="1100" dirty="0">
                <a:solidFill>
                  <a:schemeClr val="tx1"/>
                </a:solidFill>
              </a:rPr>
              <a:t>라고 부릅니다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 err="1">
                <a:solidFill>
                  <a:schemeClr val="tx1"/>
                </a:solidFill>
              </a:rPr>
              <a:t>시계형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웨어러블</a:t>
            </a:r>
            <a:r>
              <a:rPr lang="ko-KR" altLang="en-US" sz="1100" dirty="0">
                <a:solidFill>
                  <a:schemeClr val="tx1"/>
                </a:solidFill>
              </a:rPr>
              <a:t> 디바이스 부터 귀에 착용하는 </a:t>
            </a:r>
            <a:r>
              <a:rPr lang="ko-KR" altLang="en-US" sz="1100" dirty="0" err="1">
                <a:solidFill>
                  <a:schemeClr val="tx1"/>
                </a:solidFill>
              </a:rPr>
              <a:t>블루투스</a:t>
            </a:r>
            <a:r>
              <a:rPr lang="ko-KR" altLang="en-US" sz="1100" dirty="0">
                <a:solidFill>
                  <a:schemeClr val="tx1"/>
                </a:solidFill>
              </a:rPr>
              <a:t> 이어폰까지 </a:t>
            </a:r>
            <a:r>
              <a:rPr lang="ko-KR" altLang="en-US" sz="1100" dirty="0" err="1">
                <a:solidFill>
                  <a:schemeClr val="tx1"/>
                </a:solidFill>
              </a:rPr>
              <a:t>스마튼폰과</a:t>
            </a:r>
            <a:r>
              <a:rPr lang="ko-KR" altLang="en-US" sz="1100" dirty="0">
                <a:solidFill>
                  <a:schemeClr val="tx1"/>
                </a:solidFill>
              </a:rPr>
              <a:t> 다른 디바이스들을 연결하는 기술이 다양해지고 있습니다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무엇보다도 </a:t>
            </a:r>
            <a:r>
              <a:rPr lang="en-US" altLang="ko-KR" sz="1100" dirty="0">
                <a:solidFill>
                  <a:schemeClr val="tx1"/>
                </a:solidFill>
              </a:rPr>
              <a:t>5G</a:t>
            </a:r>
            <a:r>
              <a:rPr lang="ko-KR" altLang="en-US" sz="1100" dirty="0">
                <a:solidFill>
                  <a:schemeClr val="tx1"/>
                </a:solidFill>
              </a:rPr>
              <a:t>가 상용화 되고 있기 때문에 앞으로 </a:t>
            </a:r>
            <a:r>
              <a:rPr lang="en-US" altLang="ko-KR" sz="1100" dirty="0">
                <a:solidFill>
                  <a:schemeClr val="tx1"/>
                </a:solidFill>
              </a:rPr>
              <a:t>'</a:t>
            </a:r>
            <a:r>
              <a:rPr lang="ko-KR" altLang="en-US" sz="1100" dirty="0" err="1">
                <a:solidFill>
                  <a:schemeClr val="tx1"/>
                </a:solidFill>
              </a:rPr>
              <a:t>웨어러블</a:t>
            </a:r>
            <a:r>
              <a:rPr lang="ko-KR" altLang="en-US" sz="1100" dirty="0">
                <a:solidFill>
                  <a:schemeClr val="tx1"/>
                </a:solidFill>
              </a:rPr>
              <a:t> 디바이스</a:t>
            </a:r>
            <a:r>
              <a:rPr lang="en-US" altLang="ko-KR" sz="1100" dirty="0">
                <a:solidFill>
                  <a:schemeClr val="tx1"/>
                </a:solidFill>
              </a:rPr>
              <a:t>' </a:t>
            </a:r>
            <a:r>
              <a:rPr lang="ko-KR" altLang="en-US" sz="1100" dirty="0">
                <a:solidFill>
                  <a:schemeClr val="tx1"/>
                </a:solidFill>
              </a:rPr>
              <a:t>시장은 더욱 커질 전망입니다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 smtClean="0">
                <a:solidFill>
                  <a:schemeClr val="tx1"/>
                </a:solidFill>
              </a:rPr>
              <a:t>​</a:t>
            </a:r>
            <a:r>
              <a:rPr lang="en-US" altLang="ko-KR" sz="1100" dirty="0" smtClean="0">
                <a:solidFill>
                  <a:schemeClr val="tx1"/>
                </a:solidFill>
              </a:rPr>
              <a:t>(2)</a:t>
            </a:r>
            <a:r>
              <a:rPr lang="ko-KR" altLang="en-US" sz="1100" dirty="0">
                <a:solidFill>
                  <a:schemeClr val="tx1"/>
                </a:solidFill>
              </a:rPr>
              <a:t> 자율주행 </a:t>
            </a:r>
            <a:r>
              <a:rPr lang="ko-KR" altLang="en-US" sz="1100" dirty="0" smtClean="0">
                <a:solidFill>
                  <a:schemeClr val="tx1"/>
                </a:solidFill>
              </a:rPr>
              <a:t>자동차​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>
                <a:solidFill>
                  <a:schemeClr val="tx1"/>
                </a:solidFill>
              </a:rPr>
              <a:t>사람들의 두 손이 자유로워지고 자동차에서 이동하는 시간에 다른 업무를 볼 수 있는 환경이 현실이 되고 있습니다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>
                <a:solidFill>
                  <a:schemeClr val="tx1"/>
                </a:solidFill>
              </a:rPr>
              <a:t>인터넷에 연결되어 있는 자동차는 이제 자동차를 넘어 커다란 컴퓨터로 바뀌게 </a:t>
            </a:r>
            <a:r>
              <a:rPr lang="ko-KR" altLang="en-US" sz="1100" dirty="0" smtClean="0">
                <a:solidFill>
                  <a:schemeClr val="tx1"/>
                </a:solidFill>
              </a:rPr>
              <a:t>되었습니다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  <a:r>
              <a:rPr lang="ko-KR" altLang="en-US" sz="1100" dirty="0" smtClean="0">
                <a:solidFill>
                  <a:schemeClr val="tx1"/>
                </a:solidFill>
              </a:rPr>
              <a:t>​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>
                <a:solidFill>
                  <a:schemeClr val="tx1"/>
                </a:solidFill>
              </a:rPr>
              <a:t>자동차의 모든 기능을 인터넷과 연동하여 사용할 수 있고 </a:t>
            </a:r>
            <a:r>
              <a:rPr lang="ko-KR" altLang="en-US" sz="1100" dirty="0" err="1">
                <a:solidFill>
                  <a:schemeClr val="tx1"/>
                </a:solidFill>
              </a:rPr>
              <a:t>스마트폰을</a:t>
            </a:r>
            <a:r>
              <a:rPr lang="ko-KR" altLang="en-US" sz="1100" dirty="0">
                <a:solidFill>
                  <a:schemeClr val="tx1"/>
                </a:solidFill>
              </a:rPr>
              <a:t> 사용해 에어컨 및 시트를 조절 이외에도 다양한 기술을 제어하는 것이 가능합니다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pPr algn="l" fontAlgn="base"/>
            <a:r>
              <a:rPr lang="en-US" altLang="ko-KR" sz="1100" dirty="0" smtClean="0">
                <a:solidFill>
                  <a:schemeClr val="tx1"/>
                </a:solidFill>
              </a:rPr>
              <a:t>(3)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SCM</a:t>
            </a:r>
            <a:r>
              <a:rPr lang="ko-KR" altLang="en-US" sz="1100" dirty="0">
                <a:solidFill>
                  <a:schemeClr val="tx1"/>
                </a:solidFill>
              </a:rPr>
              <a:t>은 사람들이 사물인터넷 적용사례 중에서 가장 모르는 사례입니다</a:t>
            </a:r>
            <a:r>
              <a:rPr lang="en-US" altLang="ko-KR" sz="1100" dirty="0">
                <a:solidFill>
                  <a:schemeClr val="tx1"/>
                </a:solidFill>
              </a:rPr>
              <a:t>. </a:t>
            </a:r>
            <a:r>
              <a:rPr lang="ko-KR" altLang="en-US" sz="1100" dirty="0" err="1">
                <a:solidFill>
                  <a:schemeClr val="tx1"/>
                </a:solidFill>
              </a:rPr>
              <a:t>공급망</a:t>
            </a:r>
            <a:r>
              <a:rPr lang="ko-KR" altLang="en-US" sz="1100" dirty="0">
                <a:solidFill>
                  <a:schemeClr val="tx1"/>
                </a:solidFill>
              </a:rPr>
              <a:t> 운영이라는 것으로 원자재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부자재 등 다양한 유통 설비와 차량 등에 센서를 부착하여 네트워크 및 인터페이스 기능은 연계하여 물류 공급을 활용하고 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  <a:r>
              <a:rPr lang="ko-KR" altLang="en-US" sz="1100" dirty="0" smtClean="0">
                <a:solidFill>
                  <a:schemeClr val="tx1"/>
                </a:solidFill>
              </a:rPr>
              <a:t>​</a:t>
            </a:r>
            <a:endParaRPr lang="ko-KR" altLang="en-US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>
                <a:solidFill>
                  <a:schemeClr val="tx1"/>
                </a:solidFill>
              </a:rPr>
              <a:t>이렇게 되면 제품의 보관은 물론 운영 및 조달 등에 활용할 수 있는 데이터를 처리 과정을 모니터링 가능하며 실시간으로 문제점을 파악할 수 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pPr algn="l" fontAlgn="base"/>
            <a:r>
              <a:rPr lang="en-US" altLang="ko-KR" sz="1100" dirty="0" smtClean="0">
                <a:solidFill>
                  <a:schemeClr val="tx1"/>
                </a:solidFill>
              </a:rPr>
              <a:t>(4)</a:t>
            </a:r>
            <a:r>
              <a:rPr lang="ko-KR" altLang="en-US" sz="1100" dirty="0" smtClean="0">
                <a:solidFill>
                  <a:schemeClr val="tx1"/>
                </a:solidFill>
              </a:rPr>
              <a:t>스마트시티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 err="1">
                <a:solidFill>
                  <a:schemeClr val="tx1"/>
                </a:solidFill>
              </a:rPr>
              <a:t>클라우드</a:t>
            </a:r>
            <a:r>
              <a:rPr lang="ko-KR" altLang="en-US" sz="1100" dirty="0">
                <a:solidFill>
                  <a:schemeClr val="tx1"/>
                </a:solidFill>
              </a:rPr>
              <a:t> 기반은 </a:t>
            </a:r>
            <a:r>
              <a:rPr lang="en-US" altLang="ko-KR" sz="1100" dirty="0" err="1">
                <a:solidFill>
                  <a:schemeClr val="tx1"/>
                </a:solidFill>
              </a:rPr>
              <a:t>IoT</a:t>
            </a:r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앱은</a:t>
            </a:r>
            <a:r>
              <a:rPr lang="ko-KR" altLang="en-US" sz="1100" dirty="0">
                <a:solidFill>
                  <a:schemeClr val="tx1"/>
                </a:solidFill>
              </a:rPr>
              <a:t> 실시간으로 데이터를 수신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분석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관리하여 자치단체 기업과 시민이 삶의 질을 향상 시키는 더 나은 의사 결정을 내릴 수 있도록 돕는다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  <a:r>
              <a:rPr lang="ko-KR" altLang="en-US" sz="1100" dirty="0" smtClean="0">
                <a:solidFill>
                  <a:schemeClr val="tx1"/>
                </a:solidFill>
              </a:rPr>
              <a:t>​ 시민들은 </a:t>
            </a:r>
            <a:r>
              <a:rPr lang="ko-KR" altLang="en-US" sz="1100" dirty="0" err="1">
                <a:solidFill>
                  <a:schemeClr val="tx1"/>
                </a:solidFill>
              </a:rPr>
              <a:t>스마트폰과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모바일</a:t>
            </a:r>
            <a:r>
              <a:rPr lang="ko-KR" altLang="en-US" sz="1100" dirty="0">
                <a:solidFill>
                  <a:schemeClr val="tx1"/>
                </a:solidFill>
              </a:rPr>
              <a:t> 기기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 err="1">
                <a:solidFill>
                  <a:schemeClr val="tx1"/>
                </a:solidFill>
              </a:rPr>
              <a:t>자율주챙</a:t>
            </a:r>
            <a:r>
              <a:rPr lang="ko-KR" altLang="en-US" sz="1100" dirty="0">
                <a:solidFill>
                  <a:schemeClr val="tx1"/>
                </a:solidFill>
              </a:rPr>
              <a:t> 자동차</a:t>
            </a:r>
            <a:r>
              <a:rPr lang="en-US" altLang="ko-KR" sz="1100" dirty="0">
                <a:solidFill>
                  <a:schemeClr val="tx1"/>
                </a:solidFill>
              </a:rPr>
              <a:t>, </a:t>
            </a:r>
            <a:r>
              <a:rPr lang="ko-KR" altLang="en-US" sz="1100" dirty="0">
                <a:solidFill>
                  <a:schemeClr val="tx1"/>
                </a:solidFill>
              </a:rPr>
              <a:t>가정 </a:t>
            </a:r>
            <a:r>
              <a:rPr lang="ko-KR" altLang="en-US" sz="1100" dirty="0" err="1">
                <a:solidFill>
                  <a:schemeClr val="tx1"/>
                </a:solidFill>
              </a:rPr>
              <a:t>회사등</a:t>
            </a:r>
            <a:r>
              <a:rPr lang="ko-KR" altLang="en-US" sz="1100" dirty="0">
                <a:solidFill>
                  <a:schemeClr val="tx1"/>
                </a:solidFill>
              </a:rPr>
              <a:t> 다양한 방식으로 스마트시티 생태계에 </a:t>
            </a:r>
            <a:r>
              <a:rPr lang="ko-KR" altLang="en-US" sz="1100" dirty="0" err="1">
                <a:solidFill>
                  <a:schemeClr val="tx1"/>
                </a:solidFill>
              </a:rPr>
              <a:t>살게됩니다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pPr algn="l" fontAlgn="base"/>
            <a:endParaRPr lang="en-US" altLang="ko-KR" sz="1100" dirty="0">
              <a:solidFill>
                <a:schemeClr val="tx1"/>
              </a:solidFill>
            </a:endParaRPr>
          </a:p>
          <a:p>
            <a:pPr algn="l" fontAlgn="base"/>
            <a:r>
              <a:rPr lang="ko-KR" altLang="en-US" sz="1100" dirty="0" err="1" smtClean="0">
                <a:solidFill>
                  <a:schemeClr val="tx1"/>
                </a:solidFill>
              </a:rPr>
              <a:t>그외</a:t>
            </a:r>
            <a:r>
              <a:rPr lang="en-US" altLang="ko-KR" sz="1100" dirty="0" smtClean="0">
                <a:solidFill>
                  <a:schemeClr val="tx1"/>
                </a:solidFill>
              </a:rPr>
              <a:t>, 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8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1200" dirty="0"/>
          </a:p>
          <a:p>
            <a:pPr marL="0" indent="0" fontAlgn="base">
              <a:buNone/>
            </a:pPr>
            <a:r>
              <a:rPr lang="en-US" altLang="ko-KR" sz="1400" dirty="0" smtClean="0"/>
              <a:t>[</a:t>
            </a:r>
            <a:r>
              <a:rPr lang="ko-KR" altLang="en-US" sz="1400" dirty="0" smtClean="0"/>
              <a:t>사물인터넷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IoT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적용사례</a:t>
            </a:r>
            <a:r>
              <a:rPr lang="en-US" altLang="ko-KR" sz="1400" dirty="0" smtClean="0"/>
              <a:t>]</a:t>
            </a:r>
          </a:p>
          <a:p>
            <a:pPr marL="0" indent="0" fontAlgn="base">
              <a:buNone/>
            </a:pPr>
            <a:endParaRPr lang="ko-KR" altLang="en-US" sz="1200" dirty="0" smtClean="0"/>
          </a:p>
          <a:p>
            <a:pPr marL="0" indent="0" fontAlgn="base">
              <a:buNone/>
            </a:pPr>
            <a:r>
              <a:rPr lang="ko-KR" altLang="en-US" sz="1200" dirty="0" smtClean="0"/>
              <a:t>​</a:t>
            </a:r>
          </a:p>
          <a:p>
            <a:pPr marL="0" indent="0" fontAlgn="base">
              <a:buNone/>
            </a:pPr>
            <a:r>
              <a:rPr lang="en-US" altLang="ko-KR" sz="1200" dirty="0" smtClean="0"/>
              <a:t>(1) </a:t>
            </a:r>
            <a:r>
              <a:rPr lang="ko-KR" altLang="en-US" sz="1200" dirty="0" err="1" smtClean="0"/>
              <a:t>바이탈리티</a:t>
            </a:r>
            <a:r>
              <a:rPr lang="en-US" altLang="ko-KR" sz="1200" dirty="0" smtClean="0"/>
              <a:t>(Vitality) </a:t>
            </a:r>
            <a:r>
              <a:rPr lang="ko-KR" altLang="en-US" sz="1200" dirty="0" smtClean="0"/>
              <a:t>사의 스마트 약병‘</a:t>
            </a:r>
            <a:r>
              <a:rPr lang="en-US" altLang="ko-KR" sz="1200" dirty="0" err="1" smtClean="0"/>
              <a:t>GlowCap</a:t>
            </a:r>
            <a:r>
              <a:rPr lang="en-US" altLang="ko-KR" sz="1200" dirty="0" smtClean="0"/>
              <a:t>’</a:t>
            </a:r>
            <a:r>
              <a:rPr lang="ko-KR" altLang="en-US" sz="1200" dirty="0" smtClean="0"/>
              <a:t>은 약을 먹는 시간을 알려주는 약병을 개발하였다</a:t>
            </a:r>
            <a:r>
              <a:rPr lang="en-US" altLang="ko-KR" sz="1200" dirty="0" smtClean="0"/>
              <a:t>.</a:t>
            </a:r>
          </a:p>
          <a:p>
            <a:pPr marL="0" indent="0" fontAlgn="base">
              <a:buNone/>
            </a:pPr>
            <a:r>
              <a:rPr lang="ko-KR" altLang="en-US" sz="1200" dirty="0" smtClean="0"/>
              <a:t>    복용 시간이 되면 약병 뚜껑이 소리와 불빛을 내며 환자에게 이를 알린다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만일 이중의 </a:t>
            </a:r>
            <a:r>
              <a:rPr lang="ko-KR" altLang="en-US" sz="1200" dirty="0" err="1" smtClean="0"/>
              <a:t>알람에도</a:t>
            </a:r>
            <a:r>
              <a:rPr lang="ko-KR" altLang="en-US" sz="1200" dirty="0" smtClean="0"/>
              <a:t> 불구하고 여전히 약병이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닫혀 있다면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이제는 환자에게 전화가 걸려 올 차례다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이처럼 강력한 </a:t>
            </a:r>
            <a:r>
              <a:rPr lang="ko-KR" altLang="en-US" sz="1200" dirty="0" err="1" smtClean="0"/>
              <a:t>알람</a:t>
            </a:r>
            <a:r>
              <a:rPr lang="ko-KR" altLang="en-US" sz="1200" dirty="0" smtClean="0"/>
              <a:t> 기능이 가능한 까닭은 ‘</a:t>
            </a:r>
            <a:r>
              <a:rPr lang="ko-KR" altLang="en-US" sz="1200" dirty="0" err="1" smtClean="0"/>
              <a:t>글로캡</a:t>
            </a:r>
            <a:r>
              <a:rPr lang="ko-KR" altLang="en-US" sz="1200" dirty="0" smtClean="0"/>
              <a:t>’이 무선으로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err="1" smtClean="0"/>
              <a:t>바이탈리티의</a:t>
            </a:r>
            <a:r>
              <a:rPr lang="ko-KR" altLang="en-US" sz="1200" dirty="0" smtClean="0"/>
              <a:t> 네트워크와 연결되어 있기 때문이다</a:t>
            </a:r>
            <a:r>
              <a:rPr lang="en-US" altLang="ko-KR" sz="1200" dirty="0" smtClean="0"/>
              <a:t>. </a:t>
            </a:r>
            <a:r>
              <a:rPr lang="ko-KR" altLang="en-US" sz="1200" dirty="0" err="1" smtClean="0"/>
              <a:t>바이탈리티는</a:t>
            </a:r>
            <a:r>
              <a:rPr lang="ko-KR" altLang="en-US" sz="1200" dirty="0" smtClean="0"/>
              <a:t> 이를 위해 </a:t>
            </a:r>
            <a:r>
              <a:rPr lang="en-US" altLang="ko-KR" sz="1200" dirty="0" smtClean="0"/>
              <a:t>AT&amp;T</a:t>
            </a:r>
            <a:r>
              <a:rPr lang="ko-KR" altLang="en-US" sz="1200" dirty="0" smtClean="0"/>
              <a:t>와 무선망 사용 계약을 맺었다</a:t>
            </a:r>
            <a:r>
              <a:rPr lang="en-US" altLang="ko-KR" sz="1200" dirty="0" smtClean="0"/>
              <a:t>. </a:t>
            </a:r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사용자 관찰 결과 실제로‘</a:t>
            </a:r>
            <a:r>
              <a:rPr lang="ko-KR" altLang="en-US" sz="1200" dirty="0" err="1" smtClean="0"/>
              <a:t>글로캡</a:t>
            </a:r>
            <a:r>
              <a:rPr lang="ko-KR" altLang="en-US" sz="1200" dirty="0" smtClean="0"/>
              <a:t>’사용자들의 </a:t>
            </a:r>
            <a:r>
              <a:rPr lang="ko-KR" altLang="en-US" sz="1200" dirty="0" err="1" smtClean="0"/>
              <a:t>복약률은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98%</a:t>
            </a:r>
            <a:r>
              <a:rPr lang="ko-KR" altLang="en-US" sz="1200" dirty="0" smtClean="0"/>
              <a:t>까지 높아졌다고 한다</a:t>
            </a:r>
            <a:r>
              <a:rPr lang="en-US" altLang="ko-KR" sz="1200" dirty="0" smtClean="0"/>
              <a:t>.</a:t>
            </a:r>
          </a:p>
          <a:p>
            <a:pPr marL="0" indent="0" fontAlgn="base">
              <a:buNone/>
            </a:pP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 smtClean="0"/>
              <a:t>​</a:t>
            </a:r>
          </a:p>
          <a:p>
            <a:pPr marL="0" indent="0" fontAlgn="base">
              <a:buNone/>
            </a:pPr>
            <a:r>
              <a:rPr lang="en-US" altLang="ko-KR" sz="1200" dirty="0" smtClean="0"/>
              <a:t>(2) 2013</a:t>
            </a:r>
            <a:r>
              <a:rPr lang="ko-KR" altLang="en-US" sz="1200" dirty="0" smtClean="0"/>
              <a:t>년 </a:t>
            </a:r>
            <a:r>
              <a:rPr lang="en-US" altLang="ko-KR" sz="1200" dirty="0" smtClean="0"/>
              <a:t>12</a:t>
            </a:r>
            <a:r>
              <a:rPr lang="ko-KR" altLang="en-US" sz="1200" dirty="0" smtClean="0"/>
              <a:t>월 세계적인 가전업체인 </a:t>
            </a:r>
            <a:r>
              <a:rPr lang="ko-KR" altLang="en-US" sz="1200" dirty="0" err="1" smtClean="0"/>
              <a:t>필립스</a:t>
            </a:r>
            <a:r>
              <a:rPr lang="en-US" altLang="ko-KR" sz="1200" dirty="0" smtClean="0"/>
              <a:t>(Philips)</a:t>
            </a:r>
            <a:r>
              <a:rPr lang="ko-KR" altLang="en-US" sz="1200" dirty="0" smtClean="0"/>
              <a:t>가 출시한 </a:t>
            </a:r>
            <a:r>
              <a:rPr lang="ko-KR" altLang="en-US" sz="1200" dirty="0" err="1" smtClean="0"/>
              <a:t>휴</a:t>
            </a:r>
            <a:r>
              <a:rPr lang="en-US" altLang="ko-KR" sz="1200" dirty="0" smtClean="0"/>
              <a:t>(hue)</a:t>
            </a:r>
            <a:r>
              <a:rPr lang="ko-KR" altLang="en-US" sz="1200" dirty="0" smtClean="0"/>
              <a:t>는 새로운 조명 연출이 가능한 전구와 사용자가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지시하는 전용 </a:t>
            </a:r>
            <a:r>
              <a:rPr lang="ko-KR" altLang="en-US" sz="1200" dirty="0" err="1" smtClean="0"/>
              <a:t>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그리고 이들 사물 간 소통을 담당하는 </a:t>
            </a:r>
            <a:r>
              <a:rPr lang="ko-KR" altLang="en-US" sz="1200" dirty="0" err="1" smtClean="0"/>
              <a:t>브릿지를</a:t>
            </a:r>
            <a:r>
              <a:rPr lang="ko-KR" altLang="en-US" sz="1200" dirty="0" smtClean="0"/>
              <a:t> 통해 조명을 조절하도록 구현하였다</a:t>
            </a:r>
            <a:r>
              <a:rPr lang="en-US" altLang="ko-KR" sz="1200" dirty="0" smtClean="0"/>
              <a:t>. </a:t>
            </a:r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err="1" smtClean="0"/>
              <a:t>휴</a:t>
            </a:r>
            <a:r>
              <a:rPr lang="ko-KR" altLang="en-US" sz="1200" dirty="0" smtClean="0"/>
              <a:t> 전구는 </a:t>
            </a:r>
            <a:r>
              <a:rPr lang="en-US" altLang="ko-KR" sz="1200" dirty="0" smtClean="0"/>
              <a:t>1,600</a:t>
            </a:r>
            <a:r>
              <a:rPr lang="ko-KR" altLang="en-US" sz="1200" dirty="0" smtClean="0"/>
              <a:t>만 개 이상의 다양한 색상 구현이 가능하도록 설계 되었으며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휴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브릿지는</a:t>
            </a:r>
            <a:r>
              <a:rPr lang="ko-KR" altLang="en-US" sz="1200" dirty="0" smtClean="0"/>
              <a:t> 원형 모양의 무선 조명제어시스템으로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  </a:t>
            </a:r>
            <a:r>
              <a:rPr lang="ko-KR" altLang="en-US" sz="1200" dirty="0" err="1" smtClean="0"/>
              <a:t>지그비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Zigbee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통신을 통해 인터넷에 접속하고 일반 공유기와 </a:t>
            </a:r>
            <a:r>
              <a:rPr lang="en-US" altLang="ko-KR" sz="1200" dirty="0" smtClean="0"/>
              <a:t>LAN </a:t>
            </a:r>
            <a:r>
              <a:rPr lang="ko-KR" altLang="en-US" sz="1200" dirty="0" smtClean="0"/>
              <a:t>케이블 연결로 </a:t>
            </a:r>
            <a:r>
              <a:rPr lang="ko-KR" altLang="en-US" sz="1200" dirty="0" err="1" smtClean="0"/>
              <a:t>스마트폰과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태블릿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PC </a:t>
            </a:r>
            <a:r>
              <a:rPr lang="ko-KR" altLang="en-US" sz="1200" dirty="0" smtClean="0"/>
              <a:t>등의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어플리케이션으로 조명의 밝기와 색상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패턴 등을 컨트롤 할 수 있는 </a:t>
            </a:r>
            <a:r>
              <a:rPr lang="en-US" altLang="ko-KR" sz="1200" dirty="0" smtClean="0"/>
              <a:t>LED </a:t>
            </a:r>
            <a:r>
              <a:rPr lang="ko-KR" altLang="en-US" sz="1200" dirty="0" smtClean="0"/>
              <a:t>스마트 조명시스템이다</a:t>
            </a:r>
            <a:r>
              <a:rPr lang="en-US" altLang="ko-KR" sz="1200" dirty="0" smtClean="0"/>
              <a:t>.</a:t>
            </a:r>
          </a:p>
          <a:p>
            <a:pPr marL="0" indent="0" fontAlgn="base">
              <a:buNone/>
            </a:pPr>
            <a:endParaRPr lang="ko-KR" altLang="en-US" sz="1200" dirty="0" smtClean="0"/>
          </a:p>
          <a:p>
            <a:pPr marL="0" indent="0" fontAlgn="base">
              <a:buNone/>
            </a:pPr>
            <a:r>
              <a:rPr lang="ko-KR" altLang="en-US" sz="1200" dirty="0" smtClean="0"/>
              <a:t>​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 smtClean="0"/>
              <a:t>(3)</a:t>
            </a:r>
            <a:r>
              <a:rPr lang="en-US" altLang="ko-KR" sz="1200" dirty="0" smtClean="0"/>
              <a:t> Whirlpool</a:t>
            </a:r>
            <a:r>
              <a:rPr lang="ko-KR" altLang="en-US" sz="1200" dirty="0" smtClean="0"/>
              <a:t>은 이번 전시회에서 세탁기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건조기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냉장고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오븐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식기세척기 등 주방 가전제품들이 연결돼 </a:t>
            </a:r>
            <a:r>
              <a:rPr lang="ko-KR" altLang="en-US" sz="1200" dirty="0" err="1" smtClean="0"/>
              <a:t>스마트폰</a:t>
            </a:r>
            <a:r>
              <a:rPr lang="ko-KR" altLang="en-US" sz="1200" dirty="0" smtClean="0"/>
              <a:t> 등 </a:t>
            </a:r>
            <a:r>
              <a:rPr lang="ko-KR" altLang="en-US" sz="1200" dirty="0" err="1" smtClean="0"/>
              <a:t>모바일기기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와 </a:t>
            </a:r>
            <a:r>
              <a:rPr lang="ko-KR" altLang="en-US" sz="1200" dirty="0" err="1" smtClean="0"/>
              <a:t>커뮤니케이션하는</a:t>
            </a:r>
            <a:r>
              <a:rPr lang="ko-KR" altLang="en-US" sz="1200" dirty="0" smtClean="0"/>
              <a:t>‘</a:t>
            </a:r>
            <a:r>
              <a:rPr lang="en-US" altLang="ko-KR" sz="1200" dirty="0" smtClean="0"/>
              <a:t>Connected Suite’</a:t>
            </a:r>
            <a:r>
              <a:rPr lang="ko-KR" altLang="en-US" sz="1200" dirty="0" smtClean="0"/>
              <a:t>를 선보였다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예를 들어 사용자가 </a:t>
            </a:r>
            <a:r>
              <a:rPr lang="ko-KR" altLang="en-US" sz="1200" dirty="0" err="1" smtClean="0"/>
              <a:t>스마트폰으로</a:t>
            </a:r>
            <a:r>
              <a:rPr lang="ko-KR" altLang="en-US" sz="1200" dirty="0" smtClean="0"/>
              <a:t> 오븐을 작동시키거나 세탁기에 세탁물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정보를 전송하면 세탁기가 자동으로 적정 온도와 세탁 모드</a:t>
            </a:r>
            <a:r>
              <a:rPr lang="en-US" altLang="ko-KR" sz="1200" dirty="0" smtClean="0"/>
              <a:t>(Mode)</a:t>
            </a:r>
            <a:r>
              <a:rPr lang="ko-KR" altLang="en-US" sz="1200" dirty="0" smtClean="0"/>
              <a:t>를 설정한다</a:t>
            </a:r>
            <a:r>
              <a:rPr lang="en-US" altLang="ko-KR" sz="1200" dirty="0" smtClean="0"/>
              <a:t>. </a:t>
            </a:r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또한 </a:t>
            </a:r>
            <a:r>
              <a:rPr lang="ko-KR" altLang="en-US" sz="1200" dirty="0" err="1" smtClean="0"/>
              <a:t>스마트폰</a:t>
            </a:r>
            <a:r>
              <a:rPr lang="ko-KR" altLang="en-US" sz="1200" dirty="0" smtClean="0"/>
              <a:t> 상에서 건조기도 원격으로 가동할 수 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냉장고는 냉장고 안에 어떤 음식이 있는지 정보를 전송하며 세탁기와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 건조기는 작업이 완료됐다고 </a:t>
            </a:r>
            <a:r>
              <a:rPr lang="ko-KR" altLang="en-US" sz="1200" dirty="0" err="1" smtClean="0"/>
              <a:t>스마트폰에</a:t>
            </a:r>
            <a:r>
              <a:rPr lang="ko-KR" altLang="en-US" sz="1200" dirty="0" smtClean="0"/>
              <a:t> 알려준다</a:t>
            </a:r>
            <a:r>
              <a:rPr lang="en-US" altLang="ko-KR" sz="1200" dirty="0" smtClean="0"/>
              <a:t>. Whirlpool</a:t>
            </a:r>
            <a:r>
              <a:rPr lang="ko-KR" altLang="en-US" sz="1200" dirty="0" smtClean="0"/>
              <a:t>은 스마트키친도 시연하였고 </a:t>
            </a:r>
            <a:r>
              <a:rPr lang="ko-KR" altLang="en-US" sz="1200" dirty="0" err="1" smtClean="0"/>
              <a:t>인터액티브</a:t>
            </a:r>
            <a:r>
              <a:rPr lang="en-US" altLang="ko-KR" sz="1200" dirty="0" smtClean="0"/>
              <a:t>(Interactive)</a:t>
            </a:r>
            <a:r>
              <a:rPr lang="ko-KR" altLang="en-US" sz="1200" dirty="0" smtClean="0"/>
              <a:t>한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터치스크린 화면을 띄울 수 있는 전기레인지를 선보였다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전기 레인지는 주방에 구비돼 있는 재료들을 알려주며 이 재료를 </a:t>
            </a:r>
            <a:endParaRPr lang="en-US" altLang="ko-KR" sz="1200" dirty="0" smtClean="0"/>
          </a:p>
          <a:p>
            <a:pPr marL="0" indent="0" fontAlgn="base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이용해 만들 수 있는 요리와 </a:t>
            </a:r>
            <a:r>
              <a:rPr lang="ko-KR" altLang="en-US" sz="1200" dirty="0" err="1" smtClean="0"/>
              <a:t>레시피를</a:t>
            </a:r>
            <a:r>
              <a:rPr lang="ko-KR" altLang="en-US" sz="1200" dirty="0" smtClean="0"/>
              <a:t> 표면에 표시해준다</a:t>
            </a:r>
            <a:r>
              <a:rPr lang="en-US" altLang="ko-KR" sz="1200" dirty="0" smtClean="0"/>
              <a:t>.​</a:t>
            </a:r>
            <a:endParaRPr lang="en-US" altLang="ko-K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43049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531</Words>
  <Application>Microsoft Office PowerPoint</Application>
  <PresentationFormat>화면 슬라이드 쇼(4:3)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2</cp:revision>
  <dcterms:created xsi:type="dcterms:W3CDTF">2022-11-12T08:59:35Z</dcterms:created>
  <dcterms:modified xsi:type="dcterms:W3CDTF">2022-11-12T09:20:35Z</dcterms:modified>
</cp:coreProperties>
</file>