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336" y="-10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695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943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88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77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512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576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683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778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650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098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942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8147A-5305-4DE5-AF13-CDDC1F0CB54E}" type="datetimeFigureOut">
              <a:rPr lang="ko-KR" altLang="en-US" smtClean="0"/>
              <a:t>2022-04-26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E7789-C804-4350-8F77-5C4A7112AC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765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7984" y="304818"/>
            <a:ext cx="7264383" cy="887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 smtClean="0">
                <a:solidFill>
                  <a:srgbClr val="0000FF"/>
                </a:solidFill>
                <a:latin typeface="+mj-ea"/>
                <a:ea typeface="+mj-ea"/>
              </a:rPr>
              <a:t>“4</a:t>
            </a:r>
            <a:r>
              <a:rPr lang="ko-KR" altLang="en-US" sz="1200" dirty="0" err="1">
                <a:solidFill>
                  <a:srgbClr val="0000FF"/>
                </a:solidFill>
                <a:latin typeface="+mj-ea"/>
                <a:ea typeface="+mj-ea"/>
              </a:rPr>
              <a:t>차산업혁명위원회에서</a:t>
            </a:r>
            <a:r>
              <a:rPr lang="ko-KR" altLang="en-US" sz="1200" dirty="0">
                <a:solidFill>
                  <a:srgbClr val="0000FF"/>
                </a:solidFill>
                <a:latin typeface="+mj-ea"/>
                <a:ea typeface="+mj-ea"/>
              </a:rPr>
              <a:t> </a:t>
            </a:r>
            <a:r>
              <a:rPr lang="en-US" altLang="ko-KR" sz="1200" dirty="0">
                <a:solidFill>
                  <a:srgbClr val="0000FF"/>
                </a:solidFill>
                <a:latin typeface="+mj-ea"/>
                <a:ea typeface="+mj-ea"/>
              </a:rPr>
              <a:t>4</a:t>
            </a:r>
            <a:r>
              <a:rPr lang="ko-KR" altLang="en-US" sz="1200" dirty="0" err="1">
                <a:solidFill>
                  <a:srgbClr val="0000FF"/>
                </a:solidFill>
                <a:latin typeface="+mj-ea"/>
                <a:ea typeface="+mj-ea"/>
              </a:rPr>
              <a:t>차산업에</a:t>
            </a:r>
            <a:r>
              <a:rPr lang="ko-KR" altLang="en-US" sz="1200" dirty="0">
                <a:solidFill>
                  <a:srgbClr val="0000FF"/>
                </a:solidFill>
                <a:latin typeface="+mj-ea"/>
                <a:ea typeface="+mj-ea"/>
              </a:rPr>
              <a:t> 관해 국가 데이터 정책 추진 방향을 설정하고 코로나</a:t>
            </a:r>
            <a:r>
              <a:rPr lang="en-US" altLang="ko-KR" sz="1200" dirty="0">
                <a:solidFill>
                  <a:srgbClr val="0000FF"/>
                </a:solidFill>
                <a:latin typeface="+mj-ea"/>
                <a:ea typeface="+mj-ea"/>
              </a:rPr>
              <a:t>19 </a:t>
            </a:r>
            <a:r>
              <a:rPr lang="ko-KR" altLang="en-US" sz="1200" dirty="0" err="1">
                <a:solidFill>
                  <a:srgbClr val="0000FF"/>
                </a:solidFill>
                <a:latin typeface="+mj-ea"/>
                <a:ea typeface="+mj-ea"/>
              </a:rPr>
              <a:t>팬데믹으로</a:t>
            </a:r>
            <a:r>
              <a:rPr lang="ko-KR" altLang="en-US" sz="1200" dirty="0">
                <a:solidFill>
                  <a:srgbClr val="0000FF"/>
                </a:solidFill>
                <a:latin typeface="+mj-ea"/>
                <a:ea typeface="+mj-ea"/>
              </a:rPr>
              <a:t> 촉발된 새로운 데이터의 기회를 발판으로 삼아 추진하는 대한민국 데이터 </a:t>
            </a:r>
            <a:r>
              <a:rPr lang="en-US" altLang="ko-KR" sz="1200" dirty="0">
                <a:solidFill>
                  <a:srgbClr val="0000FF"/>
                </a:solidFill>
                <a:latin typeface="+mj-ea"/>
                <a:ea typeface="+mj-ea"/>
              </a:rPr>
              <a:t>119 </a:t>
            </a:r>
            <a:r>
              <a:rPr lang="ko-KR" altLang="en-US" sz="1200" dirty="0">
                <a:solidFill>
                  <a:srgbClr val="0000FF"/>
                </a:solidFill>
                <a:latin typeface="+mj-ea"/>
                <a:ea typeface="+mj-ea"/>
              </a:rPr>
              <a:t>프로젝트 중 </a:t>
            </a:r>
            <a:r>
              <a:rPr lang="en-US" altLang="ko-KR" sz="1200" dirty="0">
                <a:solidFill>
                  <a:srgbClr val="0000FF"/>
                </a:solidFill>
                <a:latin typeface="+mj-ea"/>
                <a:ea typeface="+mj-ea"/>
              </a:rPr>
              <a:t>11</a:t>
            </a:r>
            <a:r>
              <a:rPr lang="ko-KR" altLang="en-US" sz="1200" dirty="0">
                <a:solidFill>
                  <a:srgbClr val="0000FF"/>
                </a:solidFill>
                <a:latin typeface="+mj-ea"/>
                <a:ea typeface="+mj-ea"/>
              </a:rPr>
              <a:t>대 실천 과제에 대해 서술하시오</a:t>
            </a:r>
            <a:r>
              <a:rPr lang="en-US" altLang="ko-KR" sz="1200" dirty="0" smtClean="0">
                <a:solidFill>
                  <a:srgbClr val="0000FF"/>
                </a:solidFill>
                <a:latin typeface="+mj-ea"/>
                <a:ea typeface="+mj-ea"/>
              </a:rPr>
              <a:t>.”</a:t>
            </a:r>
            <a:r>
              <a:rPr lang="en-US" altLang="ko-KR" sz="1200" dirty="0">
                <a:solidFill>
                  <a:srgbClr val="0000FF"/>
                </a:solidFill>
                <a:latin typeface="+mj-ea"/>
                <a:ea typeface="+mj-ea"/>
              </a:rPr>
              <a:t>  </a:t>
            </a:r>
            <a:endParaRPr lang="ko-KR" altLang="en-US" sz="1200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95284" y="1318692"/>
            <a:ext cx="7264383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1). 11</a:t>
            </a:r>
            <a:r>
              <a:rPr lang="ko-KR" altLang="en-US" sz="1200" b="1" dirty="0" smtClean="0">
                <a:latin typeface="+mj-ea"/>
                <a:ea typeface="+mj-ea"/>
              </a:rPr>
              <a:t>대 실천과제</a:t>
            </a:r>
            <a:endParaRPr lang="en-US" altLang="ko-KR" sz="12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[ </a:t>
            </a:r>
            <a:r>
              <a:rPr lang="ko-KR" altLang="en-US" sz="1200" b="1" dirty="0" smtClean="0">
                <a:latin typeface="+mj-ea"/>
                <a:ea typeface="+mj-ea"/>
              </a:rPr>
              <a:t>민간중심 생태계 혁신으로 </a:t>
            </a:r>
            <a:r>
              <a:rPr lang="en-US" altLang="ko-KR" sz="1200" b="1" dirty="0" smtClean="0">
                <a:latin typeface="+mj-ea"/>
                <a:ea typeface="+mj-ea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j-ea"/>
                <a:ea typeface="+mj-ea"/>
              </a:rPr>
              <a:t>① </a:t>
            </a:r>
            <a:r>
              <a:rPr lang="ko-KR" altLang="en-US" sz="1200" dirty="0" err="1" smtClean="0">
                <a:latin typeface="+mj-ea"/>
                <a:ea typeface="+mj-ea"/>
              </a:rPr>
              <a:t>미개방</a:t>
            </a:r>
            <a:r>
              <a:rPr lang="ko-KR" altLang="en-US" sz="1200" dirty="0" smtClean="0">
                <a:latin typeface="+mj-ea"/>
                <a:ea typeface="+mj-ea"/>
              </a:rPr>
              <a:t> 핵심 데이터 제공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_. </a:t>
            </a:r>
            <a:r>
              <a:rPr lang="ko-KR" altLang="en-US" sz="1200" dirty="0" smtClean="0">
                <a:latin typeface="+mj-ea"/>
                <a:ea typeface="+mj-ea"/>
              </a:rPr>
              <a:t>사업자 등록 및 </a:t>
            </a:r>
            <a:r>
              <a:rPr lang="ko-KR" altLang="en-US" sz="1200" dirty="0" err="1" smtClean="0">
                <a:latin typeface="+mj-ea"/>
                <a:ea typeface="+mj-ea"/>
              </a:rPr>
              <a:t>휴폐업</a:t>
            </a:r>
            <a:r>
              <a:rPr lang="ko-KR" altLang="en-US" sz="1200" dirty="0" smtClean="0">
                <a:latin typeface="+mj-ea"/>
                <a:ea typeface="+mj-ea"/>
              </a:rPr>
              <a:t> 정보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보험정보 등 핵심 데이터 제공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_. </a:t>
            </a:r>
            <a:r>
              <a:rPr lang="ko-KR" altLang="en-US" sz="1200" dirty="0" smtClean="0">
                <a:latin typeface="+mj-ea"/>
                <a:ea typeface="+mj-ea"/>
              </a:rPr>
              <a:t>다양한 제공방식 활용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( </a:t>
            </a:r>
            <a:r>
              <a:rPr lang="ko-KR" altLang="en-US" sz="1200" dirty="0" smtClean="0">
                <a:latin typeface="+mj-ea"/>
                <a:ea typeface="+mj-ea"/>
              </a:rPr>
              <a:t>확인서비스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smtClean="0">
                <a:latin typeface="+mj-ea"/>
                <a:ea typeface="+mj-ea"/>
              </a:rPr>
              <a:t>안심구역서비스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smtClean="0">
                <a:latin typeface="+mj-ea"/>
                <a:ea typeface="+mj-ea"/>
              </a:rPr>
              <a:t>가명처리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err="1" smtClean="0">
                <a:latin typeface="+mj-ea"/>
                <a:ea typeface="+mj-ea"/>
              </a:rPr>
              <a:t>마이데이터</a:t>
            </a:r>
            <a:r>
              <a:rPr lang="ko-KR" altLang="en-US" sz="1200" dirty="0" smtClean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ko-KR" sz="1200" dirty="0" smtClean="0">
                <a:latin typeface="+mj-ea"/>
                <a:ea typeface="+mj-ea"/>
              </a:rPr>
              <a:t>②</a:t>
            </a:r>
            <a:r>
              <a:rPr lang="en-US" altLang="ko-KR" sz="1200" dirty="0" smtClean="0">
                <a:latin typeface="+mj-ea"/>
                <a:ea typeface="+mj-ea"/>
              </a:rPr>
              <a:t> </a:t>
            </a:r>
            <a:r>
              <a:rPr lang="ko-KR" altLang="en-US" sz="1200" dirty="0" smtClean="0">
                <a:latin typeface="+mj-ea"/>
                <a:ea typeface="+mj-ea"/>
              </a:rPr>
              <a:t>수요자가 원하는 수준의 데이터 품질확보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j-ea"/>
                <a:ea typeface="+mj-ea"/>
              </a:rPr>
              <a:t>    _. </a:t>
            </a:r>
            <a:r>
              <a:rPr lang="ko-KR" altLang="en-US" sz="1200" dirty="0" smtClean="0">
                <a:latin typeface="+mj-ea"/>
                <a:ea typeface="+mj-ea"/>
              </a:rPr>
              <a:t>반복적으로 제기되는 민간 애로사항 종합 개선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민간 제기 애로사항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( </a:t>
            </a:r>
            <a:r>
              <a:rPr lang="ko-KR" altLang="en-US" sz="1200" dirty="0" err="1" smtClean="0">
                <a:latin typeface="+mj-ea"/>
                <a:ea typeface="+mj-ea"/>
              </a:rPr>
              <a:t>비표준화</a:t>
            </a:r>
            <a:r>
              <a:rPr lang="ko-KR" altLang="en-US" sz="1200" dirty="0" smtClean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smtClean="0">
                <a:latin typeface="+mj-ea"/>
                <a:ea typeface="+mj-ea"/>
              </a:rPr>
              <a:t>제공주기 </a:t>
            </a:r>
            <a:r>
              <a:rPr lang="ko-KR" altLang="en-US" sz="1200" dirty="0" err="1" smtClean="0">
                <a:latin typeface="+mj-ea"/>
                <a:ea typeface="+mj-ea"/>
              </a:rPr>
              <a:t>미준수</a:t>
            </a:r>
            <a:r>
              <a:rPr lang="ko-KR" altLang="en-US" sz="1200" dirty="0" smtClean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smtClean="0">
                <a:latin typeface="+mj-ea"/>
                <a:ea typeface="+mj-ea"/>
              </a:rPr>
              <a:t>데이터결함</a:t>
            </a:r>
            <a:r>
              <a:rPr lang="en-US" altLang="ko-KR" sz="1200" dirty="0" smtClean="0">
                <a:latin typeface="+mj-ea"/>
                <a:ea typeface="+mj-ea"/>
              </a:rPr>
              <a:t>(</a:t>
            </a:r>
            <a:r>
              <a:rPr lang="ko-KR" altLang="en-US" sz="1200" dirty="0" err="1" smtClean="0">
                <a:latin typeface="+mj-ea"/>
                <a:ea typeface="+mj-ea"/>
              </a:rPr>
              <a:t>데이터누락등</a:t>
            </a:r>
            <a:r>
              <a:rPr lang="en-US" altLang="ko-KR" sz="1200" dirty="0" smtClean="0">
                <a:latin typeface="+mj-ea"/>
                <a:ea typeface="+mj-ea"/>
              </a:rPr>
              <a:t>) / </a:t>
            </a:r>
            <a:r>
              <a:rPr lang="ko-KR" altLang="en-US" sz="1200" dirty="0" smtClean="0">
                <a:latin typeface="+mj-ea"/>
                <a:ea typeface="+mj-ea"/>
              </a:rPr>
              <a:t>기계가 읽을 수 없는 형식 </a:t>
            </a:r>
            <a:r>
              <a:rPr lang="en-US" altLang="ko-KR" sz="1200" dirty="0" smtClean="0">
                <a:latin typeface="+mj-ea"/>
                <a:ea typeface="+mj-ea"/>
              </a:rPr>
              <a:t>)  </a:t>
            </a:r>
          </a:p>
          <a:p>
            <a:pPr>
              <a:lnSpc>
                <a:spcPct val="150000"/>
              </a:lnSpc>
            </a:pPr>
            <a:r>
              <a:rPr lang="ko-KR" altLang="ko-KR" sz="1200" dirty="0" smtClean="0">
                <a:latin typeface="+mj-ea"/>
                <a:ea typeface="+mj-ea"/>
              </a:rPr>
              <a:t>③</a:t>
            </a:r>
            <a:r>
              <a:rPr lang="en-US" altLang="ko-KR" sz="1200" dirty="0" smtClean="0">
                <a:latin typeface="+mj-ea"/>
                <a:ea typeface="+mj-ea"/>
              </a:rPr>
              <a:t> </a:t>
            </a:r>
            <a:r>
              <a:rPr lang="ko-KR" altLang="en-US" sz="1200" dirty="0" smtClean="0">
                <a:latin typeface="+mj-ea"/>
                <a:ea typeface="+mj-ea"/>
              </a:rPr>
              <a:t>민간 전문기업 활요 및 데이터 구매 지원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데이터 가공 및 분석을 위한 민간 전문기업 활요 확대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err="1" smtClean="0">
                <a:latin typeface="+mj-ea"/>
                <a:ea typeface="+mj-ea"/>
              </a:rPr>
              <a:t>디지텅서비스</a:t>
            </a:r>
            <a:r>
              <a:rPr lang="ko-KR" altLang="en-US" sz="1200" dirty="0" smtClean="0">
                <a:latin typeface="+mj-ea"/>
                <a:ea typeface="+mj-ea"/>
              </a:rPr>
              <a:t> </a:t>
            </a:r>
            <a:r>
              <a:rPr lang="ko-KR" altLang="en-US" sz="1200" dirty="0" err="1" smtClean="0">
                <a:latin typeface="+mj-ea"/>
                <a:ea typeface="+mj-ea"/>
              </a:rPr>
              <a:t>전문게약</a:t>
            </a:r>
            <a:r>
              <a:rPr lang="ko-KR" altLang="en-US" sz="1200" dirty="0" smtClean="0">
                <a:latin typeface="+mj-ea"/>
                <a:ea typeface="+mj-ea"/>
              </a:rPr>
              <a:t> 제도로 민간 데이터 구매 활성화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ko-KR" sz="1200" dirty="0" smtClean="0">
                <a:latin typeface="+mj-ea"/>
                <a:ea typeface="+mj-ea"/>
              </a:rPr>
              <a:t>④</a:t>
            </a:r>
            <a:r>
              <a:rPr lang="en-US" altLang="ko-KR" sz="1200" dirty="0" smtClean="0">
                <a:latin typeface="+mj-ea"/>
                <a:ea typeface="+mj-ea"/>
              </a:rPr>
              <a:t> </a:t>
            </a:r>
            <a:r>
              <a:rPr lang="ko-KR" altLang="en-US" sz="1200" dirty="0" smtClean="0">
                <a:latin typeface="+mj-ea"/>
                <a:ea typeface="+mj-ea"/>
              </a:rPr>
              <a:t>데이터 플랫폼 연계 및 거래소 활성화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공공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  <a:r>
              <a:rPr lang="ko-KR" altLang="en-US" sz="1200" dirty="0" smtClean="0">
                <a:latin typeface="+mj-ea"/>
                <a:ea typeface="+mj-ea"/>
              </a:rPr>
              <a:t>민간 데이터 플랫폼을 통합 데이터 지도로 연계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통합 데이터 지도와 연계 </a:t>
            </a:r>
            <a:r>
              <a:rPr lang="en-US" altLang="ko-KR" sz="1200" dirty="0" smtClean="0">
                <a:latin typeface="+mj-ea"/>
                <a:ea typeface="+mj-ea"/>
              </a:rPr>
              <a:t>( </a:t>
            </a:r>
            <a:r>
              <a:rPr lang="ko-KR" altLang="en-US" sz="1200" dirty="0" smtClean="0">
                <a:latin typeface="+mj-ea"/>
                <a:ea typeface="+mj-ea"/>
              </a:rPr>
              <a:t>메타데이터 기반 연계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( </a:t>
            </a:r>
            <a:r>
              <a:rPr lang="ko-KR" altLang="en-US" sz="1200" dirty="0" err="1" smtClean="0">
                <a:latin typeface="+mj-ea"/>
                <a:ea typeface="+mj-ea"/>
              </a:rPr>
              <a:t>빅데이터플랫폼</a:t>
            </a:r>
            <a:r>
              <a:rPr lang="ko-KR" altLang="en-US" sz="1200" dirty="0" smtClean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16</a:t>
            </a:r>
            <a:r>
              <a:rPr lang="ko-KR" altLang="en-US" sz="1200" dirty="0" smtClean="0">
                <a:latin typeface="+mj-ea"/>
                <a:ea typeface="+mj-ea"/>
              </a:rPr>
              <a:t>개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smtClean="0">
                <a:latin typeface="+mj-ea"/>
                <a:ea typeface="+mj-ea"/>
              </a:rPr>
              <a:t>공공데이터 포털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smtClean="0">
                <a:latin typeface="+mj-ea"/>
                <a:ea typeface="+mj-ea"/>
              </a:rPr>
              <a:t>부처별 </a:t>
            </a:r>
            <a:r>
              <a:rPr lang="ko-KR" altLang="en-US" sz="1200" dirty="0" err="1" smtClean="0">
                <a:latin typeface="+mj-ea"/>
                <a:ea typeface="+mj-ea"/>
              </a:rPr>
              <a:t>빅데이터플랫폼</a:t>
            </a:r>
            <a:r>
              <a:rPr lang="ko-KR" altLang="en-US" sz="1200" dirty="0" smtClean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/ </a:t>
            </a:r>
            <a:r>
              <a:rPr lang="ko-KR" altLang="en-US" sz="1200" dirty="0" smtClean="0">
                <a:latin typeface="+mj-ea"/>
                <a:ea typeface="+mj-ea"/>
              </a:rPr>
              <a:t>민간 </a:t>
            </a:r>
            <a:r>
              <a:rPr lang="ko-KR" altLang="en-US" sz="1200" dirty="0" err="1" smtClean="0">
                <a:latin typeface="+mj-ea"/>
                <a:ea typeface="+mj-ea"/>
              </a:rPr>
              <a:t>빅데이터플랫폼</a:t>
            </a:r>
            <a:r>
              <a:rPr lang="ko-KR" altLang="en-US" sz="1200" dirty="0" smtClean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2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[ </a:t>
            </a:r>
            <a:r>
              <a:rPr lang="ko-KR" altLang="en-US" sz="1200" b="1" dirty="0" smtClean="0">
                <a:latin typeface="+mj-ea"/>
                <a:ea typeface="+mj-ea"/>
              </a:rPr>
              <a:t>종합적 데이터 정책체계 확립으로 </a:t>
            </a:r>
            <a:r>
              <a:rPr lang="en-US" altLang="ko-KR" sz="1200" b="1" dirty="0" smtClean="0">
                <a:latin typeface="+mj-ea"/>
                <a:ea typeface="+mj-ea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j-ea"/>
                <a:ea typeface="+mj-ea"/>
              </a:rPr>
              <a:t>⑤ </a:t>
            </a:r>
            <a:r>
              <a:rPr lang="ko-KR" altLang="en-US" sz="1200" dirty="0" smtClean="0">
                <a:latin typeface="+mj-ea"/>
                <a:ea typeface="+mj-ea"/>
              </a:rPr>
              <a:t>국가 데이터 관리체계 전면 개방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국가 전체적인 데이터 현황파악  및 활용전략 마련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데이터 중요도 등급에 따른 분류체계 마련 및 보안정책 수립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j-ea"/>
                <a:ea typeface="+mj-ea"/>
              </a:rPr>
              <a:t>      ( </a:t>
            </a:r>
            <a:r>
              <a:rPr lang="ko-KR" altLang="en-US" sz="1200" dirty="0" smtClean="0">
                <a:latin typeface="+mj-ea"/>
                <a:ea typeface="+mj-ea"/>
              </a:rPr>
              <a:t>데이터 수집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  <a:r>
              <a:rPr lang="ko-KR" altLang="en-US" sz="1200" dirty="0" smtClean="0">
                <a:latin typeface="+mj-ea"/>
                <a:ea typeface="+mj-ea"/>
              </a:rPr>
              <a:t>관리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  <a:r>
              <a:rPr lang="ko-KR" altLang="en-US" sz="1200" dirty="0" smtClean="0">
                <a:latin typeface="+mj-ea"/>
                <a:ea typeface="+mj-ea"/>
              </a:rPr>
              <a:t>분석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  <a:r>
              <a:rPr lang="ko-KR" altLang="en-US" sz="1200" dirty="0" smtClean="0">
                <a:latin typeface="+mj-ea"/>
                <a:ea typeface="+mj-ea"/>
              </a:rPr>
              <a:t>활용 전반의 전략 및 구현 책임을 지고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데이터에서 가치를 창출해내는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  </a:t>
            </a:r>
            <a:r>
              <a:rPr lang="ko-KR" altLang="en-US" sz="1200" dirty="0" smtClean="0">
                <a:latin typeface="+mj-ea"/>
                <a:ea typeface="+mj-ea"/>
              </a:rPr>
              <a:t>데이터기반행정책임관 신설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ko-KR" sz="1200" dirty="0" smtClean="0">
                <a:latin typeface="+mj-ea"/>
                <a:ea typeface="+mj-ea"/>
              </a:rPr>
              <a:t>⑥</a:t>
            </a:r>
            <a:r>
              <a:rPr lang="en-US" altLang="ko-KR" sz="1200" dirty="0" smtClean="0">
                <a:latin typeface="+mj-ea"/>
                <a:ea typeface="+mj-ea"/>
              </a:rPr>
              <a:t> </a:t>
            </a:r>
            <a:r>
              <a:rPr lang="ko-KR" altLang="en-US" sz="1200" dirty="0" smtClean="0">
                <a:latin typeface="+mj-ea"/>
                <a:ea typeface="+mj-ea"/>
              </a:rPr>
              <a:t>데이터 중심 정부업무 재설계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_. “</a:t>
            </a:r>
            <a:r>
              <a:rPr lang="ko-KR" altLang="en-US" sz="1200" dirty="0" err="1" smtClean="0">
                <a:latin typeface="+mj-ea"/>
                <a:ea typeface="+mj-ea"/>
              </a:rPr>
              <a:t>단한번</a:t>
            </a:r>
            <a:r>
              <a:rPr lang="en-US" altLang="ko-KR" sz="1200" dirty="0" smtClean="0">
                <a:latin typeface="+mj-ea"/>
                <a:ea typeface="+mj-ea"/>
              </a:rPr>
              <a:t>( once-only )”</a:t>
            </a:r>
            <a:r>
              <a:rPr lang="ko-KR" altLang="en-US" sz="1200" dirty="0" smtClean="0">
                <a:latin typeface="+mj-ea"/>
                <a:ea typeface="+mj-ea"/>
              </a:rPr>
              <a:t>원칙 기반 데이터 수집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  <a:r>
              <a:rPr lang="ko-KR" altLang="en-US" sz="1200" dirty="0" smtClean="0">
                <a:latin typeface="+mj-ea"/>
                <a:ea typeface="+mj-ea"/>
              </a:rPr>
              <a:t>공유 방식 구현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  ( </a:t>
            </a:r>
            <a:r>
              <a:rPr lang="ko-KR" altLang="en-US" sz="1200" dirty="0" smtClean="0">
                <a:latin typeface="+mj-ea"/>
                <a:ea typeface="+mj-ea"/>
              </a:rPr>
              <a:t>국민에게 단 한번만 질문하고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정보를 받으면 같은 질문을 하지 않는다는 원칙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_. </a:t>
            </a:r>
            <a:r>
              <a:rPr lang="ko-KR" altLang="en-US" sz="1200" dirty="0" smtClean="0">
                <a:latin typeface="+mj-ea"/>
                <a:ea typeface="+mj-ea"/>
              </a:rPr>
              <a:t>정보화 사업에 데이터 사전기획 제도 도입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_. </a:t>
            </a:r>
            <a:r>
              <a:rPr lang="ko-KR" altLang="en-US" sz="1200" dirty="0" smtClean="0">
                <a:latin typeface="+mj-ea"/>
                <a:ea typeface="+mj-ea"/>
              </a:rPr>
              <a:t>공무원의 데이터 역량제고</a:t>
            </a:r>
            <a:endParaRPr lang="ko-KR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94967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95284" y="248614"/>
            <a:ext cx="7264383" cy="10341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j-ea"/>
                <a:ea typeface="+mj-ea"/>
              </a:rPr>
              <a:t>⑦ 새로운 데이터 활용 제도의 조기 정착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err="1" smtClean="0">
                <a:latin typeface="+mj-ea"/>
                <a:ea typeface="+mj-ea"/>
              </a:rPr>
              <a:t>마이데이터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( </a:t>
            </a:r>
            <a:r>
              <a:rPr lang="ko-KR" altLang="en-US" sz="1200" dirty="0" smtClean="0">
                <a:latin typeface="+mj-ea"/>
                <a:ea typeface="+mj-ea"/>
              </a:rPr>
              <a:t>데이터 이동권 확립 및 분야별 </a:t>
            </a:r>
            <a:r>
              <a:rPr lang="ko-KR" altLang="en-US" sz="1200" dirty="0" err="1" smtClean="0">
                <a:latin typeface="+mj-ea"/>
                <a:ea typeface="+mj-ea"/>
              </a:rPr>
              <a:t>마이데이터</a:t>
            </a:r>
            <a:r>
              <a:rPr lang="ko-KR" altLang="en-US" sz="1200" dirty="0" smtClean="0">
                <a:latin typeface="+mj-ea"/>
                <a:ea typeface="+mj-ea"/>
              </a:rPr>
              <a:t> 사업자 선정 기준 및 데이터 수집 방식 체계화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가명정보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( </a:t>
            </a:r>
            <a:r>
              <a:rPr lang="ko-KR" altLang="en-US" sz="1200" dirty="0" smtClean="0">
                <a:latin typeface="+mj-ea"/>
                <a:ea typeface="+mj-ea"/>
              </a:rPr>
              <a:t>가명정보 처리기준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결합절차 명확화</a:t>
            </a:r>
            <a:r>
              <a:rPr lang="en-US" altLang="ko-KR" sz="1200" dirty="0" smtClean="0">
                <a:latin typeface="+mj-ea"/>
                <a:ea typeface="+mj-ea"/>
              </a:rPr>
              <a:t>(</a:t>
            </a:r>
            <a:r>
              <a:rPr lang="ko-KR" altLang="en-US" sz="1200" dirty="0" smtClean="0">
                <a:latin typeface="+mj-ea"/>
                <a:ea typeface="+mj-ea"/>
              </a:rPr>
              <a:t>사례제시</a:t>
            </a:r>
            <a:r>
              <a:rPr lang="en-US" altLang="ko-KR" sz="1200" dirty="0" smtClean="0">
                <a:latin typeface="+mj-ea"/>
                <a:ea typeface="+mj-ea"/>
              </a:rPr>
              <a:t>) </a:t>
            </a:r>
            <a:r>
              <a:rPr lang="ko-KR" altLang="en-US" sz="1200" dirty="0" smtClean="0">
                <a:latin typeface="+mj-ea"/>
                <a:ea typeface="+mj-ea"/>
              </a:rPr>
              <a:t>및 법적 책임 관련 제도 보완 검토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개인정보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( </a:t>
            </a:r>
            <a:r>
              <a:rPr lang="ko-KR" altLang="en-US" sz="1200" dirty="0" smtClean="0">
                <a:latin typeface="+mj-ea"/>
                <a:ea typeface="+mj-ea"/>
              </a:rPr>
              <a:t>사전동의제도 개선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제</a:t>
            </a:r>
            <a:r>
              <a:rPr lang="en-US" altLang="ko-KR" sz="1200" dirty="0" smtClean="0">
                <a:latin typeface="+mj-ea"/>
                <a:ea typeface="+mj-ea"/>
              </a:rPr>
              <a:t>3</a:t>
            </a:r>
            <a:r>
              <a:rPr lang="ko-KR" altLang="en-US" sz="1200" dirty="0" smtClean="0">
                <a:latin typeface="+mj-ea"/>
                <a:ea typeface="+mj-ea"/>
              </a:rPr>
              <a:t>자 공동활용 등 데이터 </a:t>
            </a:r>
            <a:r>
              <a:rPr lang="ko-KR" altLang="en-US" sz="1200" dirty="0" err="1" smtClean="0">
                <a:latin typeface="+mj-ea"/>
                <a:ea typeface="+mj-ea"/>
              </a:rPr>
              <a:t>활용성</a:t>
            </a:r>
            <a:r>
              <a:rPr lang="ko-KR" altLang="en-US" sz="1200" dirty="0" smtClean="0">
                <a:latin typeface="+mj-ea"/>
                <a:ea typeface="+mj-ea"/>
              </a:rPr>
              <a:t> 제고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공공 데이터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( </a:t>
            </a:r>
            <a:r>
              <a:rPr lang="ko-KR" altLang="en-US" sz="1200" dirty="0" smtClean="0">
                <a:latin typeface="+mj-ea"/>
                <a:ea typeface="+mj-ea"/>
              </a:rPr>
              <a:t>비밀보장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목적한정 등 데이터 개방 및 활용을 저해하는 개별 </a:t>
            </a:r>
            <a:r>
              <a:rPr lang="ko-KR" altLang="en-US" sz="1200" dirty="0" err="1" smtClean="0">
                <a:latin typeface="+mj-ea"/>
                <a:ea typeface="+mj-ea"/>
              </a:rPr>
              <a:t>법상</a:t>
            </a:r>
            <a:r>
              <a:rPr lang="ko-KR" altLang="en-US" sz="1200" dirty="0" smtClean="0">
                <a:latin typeface="+mj-ea"/>
                <a:ea typeface="+mj-ea"/>
              </a:rPr>
              <a:t> 규정 일괄 정비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j-ea"/>
                <a:ea typeface="+mj-ea"/>
              </a:rPr>
              <a:t>⑧ 데이터 생태계 전반의 위험 선제 대응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데이터 위험관리 프레임워크 개발 등 관리 체계 마련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데이터 편향 예방을 위한 설명요구권 및 이의제기권 도입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j-ea"/>
                <a:ea typeface="+mj-ea"/>
              </a:rPr>
              <a:t>⑨ 데이터 기반 과학적 재난관리 체계구축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재난 피해집단 신속 파악 기반 구축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데이터 분석을 통한 방역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대피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지원 등 대은방안 제시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( </a:t>
            </a:r>
            <a:r>
              <a:rPr lang="ko-KR" altLang="en-US" sz="1200" dirty="0" smtClean="0">
                <a:latin typeface="+mj-ea"/>
                <a:ea typeface="+mj-ea"/>
              </a:rPr>
              <a:t>데이터 기반 </a:t>
            </a:r>
            <a:r>
              <a:rPr lang="ko-KR" altLang="en-US" sz="1200" dirty="0">
                <a:latin typeface="+mj-ea"/>
                <a:ea typeface="+mj-ea"/>
              </a:rPr>
              <a:t>재</a:t>
            </a:r>
            <a:r>
              <a:rPr lang="ko-KR" altLang="en-US" sz="1200" dirty="0" smtClean="0">
                <a:latin typeface="+mj-ea"/>
                <a:ea typeface="+mj-ea"/>
              </a:rPr>
              <a:t>난관리 체계로 </a:t>
            </a:r>
            <a:r>
              <a:rPr lang="ko-KR" altLang="en-US" sz="1200" dirty="0" err="1" smtClean="0">
                <a:latin typeface="+mj-ea"/>
                <a:ea typeface="+mj-ea"/>
              </a:rPr>
              <a:t>감염병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지진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err="1" smtClean="0">
                <a:latin typeface="+mj-ea"/>
                <a:ea typeface="+mj-ea"/>
              </a:rPr>
              <a:t>화재등</a:t>
            </a:r>
            <a:r>
              <a:rPr lang="ko-KR" altLang="en-US" sz="1200" dirty="0" smtClean="0">
                <a:latin typeface="+mj-ea"/>
                <a:ea typeface="+mj-ea"/>
              </a:rPr>
              <a:t> 관리 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[ </a:t>
            </a:r>
            <a:r>
              <a:rPr lang="ko-KR" altLang="en-US" sz="1200" b="1" dirty="0" smtClean="0">
                <a:latin typeface="+mj-ea"/>
                <a:ea typeface="+mj-ea"/>
              </a:rPr>
              <a:t>특별 현안과제로 </a:t>
            </a:r>
            <a:r>
              <a:rPr lang="en-US" altLang="ko-KR" sz="1200" b="1" dirty="0" smtClean="0">
                <a:latin typeface="+mj-ea"/>
                <a:ea typeface="+mj-ea"/>
              </a:rPr>
              <a:t>]</a:t>
            </a:r>
            <a:endParaRPr lang="en-US" altLang="ko-KR" sz="12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j-ea"/>
                <a:ea typeface="+mj-ea"/>
              </a:rPr>
              <a:t>⑩ 코로나 </a:t>
            </a:r>
            <a:r>
              <a:rPr lang="en-US" altLang="ko-KR" sz="1200" dirty="0" smtClean="0">
                <a:latin typeface="+mj-ea"/>
                <a:ea typeface="+mj-ea"/>
              </a:rPr>
              <a:t>19 </a:t>
            </a:r>
            <a:r>
              <a:rPr lang="ko-KR" altLang="en-US" sz="1200" dirty="0" smtClean="0">
                <a:latin typeface="+mj-ea"/>
                <a:ea typeface="+mj-ea"/>
              </a:rPr>
              <a:t>타임캡슐 프로젝트 추진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코로나</a:t>
            </a:r>
            <a:r>
              <a:rPr lang="en-US" altLang="ko-KR" sz="1200" dirty="0" smtClean="0">
                <a:latin typeface="+mj-ea"/>
                <a:ea typeface="+mj-ea"/>
              </a:rPr>
              <a:t>19</a:t>
            </a:r>
            <a:r>
              <a:rPr lang="ko-KR" altLang="en-US" sz="1200" dirty="0" smtClean="0">
                <a:latin typeface="+mj-ea"/>
                <a:ea typeface="+mj-ea"/>
              </a:rPr>
              <a:t>로 인해 변화된 사회현상에 대한 기록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  <a:r>
              <a:rPr lang="ko-KR" altLang="en-US" sz="1200" dirty="0" smtClean="0">
                <a:latin typeface="+mj-ea"/>
                <a:ea typeface="+mj-ea"/>
              </a:rPr>
              <a:t>저장 및 사회 전반의 영향 분석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( 3</a:t>
            </a:r>
            <a:r>
              <a:rPr lang="ko-KR" altLang="en-US" sz="1200" dirty="0" smtClean="0">
                <a:latin typeface="+mj-ea"/>
                <a:ea typeface="+mj-ea"/>
              </a:rPr>
              <a:t>개년 데이터 보전 </a:t>
            </a:r>
            <a:r>
              <a:rPr lang="en-US" altLang="ko-KR" sz="1200" dirty="0" smtClean="0">
                <a:latin typeface="+mj-ea"/>
                <a:ea typeface="+mj-ea"/>
              </a:rPr>
              <a:t>: </a:t>
            </a:r>
            <a:r>
              <a:rPr lang="ko-KR" altLang="en-US" sz="1200" dirty="0" smtClean="0">
                <a:latin typeface="+mj-ea"/>
                <a:ea typeface="+mj-ea"/>
              </a:rPr>
              <a:t>코로나이전 </a:t>
            </a:r>
            <a:r>
              <a:rPr lang="en-US" altLang="ko-KR" sz="1200" dirty="0" smtClean="0">
                <a:latin typeface="+mj-ea"/>
                <a:ea typeface="+mj-ea"/>
              </a:rPr>
              <a:t>2019 / </a:t>
            </a:r>
            <a:r>
              <a:rPr lang="ko-KR" altLang="en-US" sz="1200" dirty="0" smtClean="0">
                <a:latin typeface="+mj-ea"/>
                <a:ea typeface="+mj-ea"/>
              </a:rPr>
              <a:t>코로나</a:t>
            </a:r>
            <a:r>
              <a:rPr lang="en-US" altLang="ko-KR" sz="1200" dirty="0" smtClean="0">
                <a:latin typeface="+mj-ea"/>
                <a:ea typeface="+mj-ea"/>
              </a:rPr>
              <a:t>2020 / </a:t>
            </a:r>
            <a:r>
              <a:rPr lang="ko-KR" altLang="en-US" sz="1200" dirty="0" smtClean="0">
                <a:latin typeface="+mj-ea"/>
                <a:ea typeface="+mj-ea"/>
              </a:rPr>
              <a:t>백신코로나</a:t>
            </a:r>
            <a:r>
              <a:rPr lang="en-US" altLang="ko-KR" sz="1200" dirty="0" smtClean="0">
                <a:latin typeface="+mj-ea"/>
                <a:ea typeface="+mj-ea"/>
              </a:rPr>
              <a:t>2021 )</a:t>
            </a: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j-ea"/>
                <a:ea typeface="+mj-ea"/>
              </a:rPr>
              <a:t>⑪ 물 관리 데이터 통합 체계 마련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여러 기관에 분산된 각종 물 관리 데이터의 </a:t>
            </a:r>
            <a:r>
              <a:rPr lang="ko-KR" altLang="en-US" sz="1200" dirty="0" err="1" smtClean="0">
                <a:latin typeface="+mj-ea"/>
                <a:ea typeface="+mj-ea"/>
              </a:rPr>
              <a:t>체게적</a:t>
            </a:r>
            <a:r>
              <a:rPr lang="ko-KR" altLang="en-US" sz="1200" dirty="0" smtClean="0">
                <a:latin typeface="+mj-ea"/>
                <a:ea typeface="+mj-ea"/>
              </a:rPr>
              <a:t> 통합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( </a:t>
            </a:r>
            <a:r>
              <a:rPr lang="ko-KR" altLang="en-US" sz="1200" dirty="0" err="1" smtClean="0">
                <a:latin typeface="+mj-ea"/>
                <a:ea typeface="+mj-ea"/>
              </a:rPr>
              <a:t>물관리</a:t>
            </a:r>
            <a:r>
              <a:rPr lang="ko-KR" altLang="en-US" sz="1200" dirty="0" smtClean="0">
                <a:latin typeface="+mj-ea"/>
                <a:ea typeface="+mj-ea"/>
              </a:rPr>
              <a:t> 정보</a:t>
            </a:r>
            <a:r>
              <a:rPr lang="en-US" altLang="ko-KR" sz="1200" dirty="0" smtClean="0">
                <a:latin typeface="+mj-ea"/>
                <a:ea typeface="+mj-ea"/>
              </a:rPr>
              <a:t>(</a:t>
            </a:r>
            <a:r>
              <a:rPr lang="ko-KR" altLang="en-US" sz="1200" dirty="0" smtClean="0">
                <a:latin typeface="+mj-ea"/>
                <a:ea typeface="+mj-ea"/>
              </a:rPr>
              <a:t>환경부</a:t>
            </a:r>
            <a:r>
              <a:rPr lang="en-US" altLang="ko-KR" sz="1200" dirty="0" smtClean="0">
                <a:latin typeface="+mj-ea"/>
                <a:ea typeface="+mj-ea"/>
              </a:rPr>
              <a:t>) + </a:t>
            </a:r>
            <a:r>
              <a:rPr lang="ko-KR" altLang="en-US" sz="1200" dirty="0" smtClean="0">
                <a:latin typeface="+mj-ea"/>
                <a:ea typeface="+mj-ea"/>
              </a:rPr>
              <a:t>지방하천 정보</a:t>
            </a:r>
            <a:r>
              <a:rPr lang="en-US" altLang="ko-KR" sz="1200" dirty="0" smtClean="0">
                <a:latin typeface="+mj-ea"/>
                <a:ea typeface="+mj-ea"/>
              </a:rPr>
              <a:t>(</a:t>
            </a:r>
            <a:r>
              <a:rPr lang="ko-KR" altLang="en-US" sz="1200" dirty="0" err="1" smtClean="0">
                <a:latin typeface="+mj-ea"/>
                <a:ea typeface="+mj-ea"/>
              </a:rPr>
              <a:t>지자체</a:t>
            </a:r>
            <a:r>
              <a:rPr lang="en-US" altLang="ko-KR" sz="1200" dirty="0" smtClean="0">
                <a:latin typeface="+mj-ea"/>
                <a:ea typeface="+mj-ea"/>
              </a:rPr>
              <a:t>) + </a:t>
            </a:r>
            <a:r>
              <a:rPr lang="ko-KR" altLang="en-US" sz="1200" dirty="0" smtClean="0">
                <a:latin typeface="+mj-ea"/>
                <a:ea typeface="+mj-ea"/>
              </a:rPr>
              <a:t>재난안전정보</a:t>
            </a:r>
            <a:r>
              <a:rPr lang="en-US" altLang="ko-KR" sz="1200" dirty="0" smtClean="0">
                <a:latin typeface="+mj-ea"/>
                <a:ea typeface="+mj-ea"/>
              </a:rPr>
              <a:t>(</a:t>
            </a:r>
            <a:r>
              <a:rPr lang="ko-KR" altLang="en-US" sz="1200" dirty="0" err="1" smtClean="0">
                <a:latin typeface="+mj-ea"/>
                <a:ea typeface="+mj-ea"/>
              </a:rPr>
              <a:t>행안부</a:t>
            </a:r>
            <a:r>
              <a:rPr lang="en-US" altLang="ko-KR" sz="1200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2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2). </a:t>
            </a:r>
            <a:r>
              <a:rPr lang="ko-KR" altLang="en-US" sz="1200" b="1" dirty="0" smtClean="0">
                <a:latin typeface="+mj-ea"/>
                <a:ea typeface="+mj-ea"/>
              </a:rPr>
              <a:t>기대효과</a:t>
            </a:r>
            <a:endParaRPr lang="en-US" altLang="ko-KR" sz="12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ko-KR" sz="1200" dirty="0" smtClean="0">
                <a:latin typeface="+mj-ea"/>
                <a:ea typeface="+mj-ea"/>
              </a:rPr>
              <a:t>①</a:t>
            </a:r>
            <a:r>
              <a:rPr lang="en-US" altLang="ko-KR" sz="1200" dirty="0" smtClean="0">
                <a:latin typeface="+mj-ea"/>
                <a:ea typeface="+mj-ea"/>
              </a:rPr>
              <a:t> </a:t>
            </a:r>
            <a:r>
              <a:rPr lang="ko-KR" altLang="en-US" sz="1200" dirty="0" smtClean="0">
                <a:latin typeface="+mj-ea"/>
                <a:ea typeface="+mj-ea"/>
              </a:rPr>
              <a:t>개인적 측면으로</a:t>
            </a:r>
            <a:r>
              <a:rPr lang="en-US" altLang="ko-KR" sz="1200" dirty="0" smtClean="0">
                <a:latin typeface="+mj-ea"/>
                <a:ea typeface="+mj-ea"/>
              </a:rPr>
              <a:t>,,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개인의 데이터 주권이 강화되고</a:t>
            </a:r>
            <a:r>
              <a:rPr lang="en-US" altLang="ko-KR" sz="1200" dirty="0" smtClean="0">
                <a:latin typeface="+mj-ea"/>
                <a:ea typeface="+mj-ea"/>
              </a:rPr>
              <a:t>, </a:t>
            </a:r>
            <a:r>
              <a:rPr lang="ko-KR" altLang="en-US" sz="1200" dirty="0" smtClean="0">
                <a:latin typeface="+mj-ea"/>
                <a:ea typeface="+mj-ea"/>
              </a:rPr>
              <a:t>다양한 데이터 서비스로 생활의 편리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ko-KR" sz="1200" dirty="0" smtClean="0">
                <a:latin typeface="+mj-ea"/>
                <a:ea typeface="+mj-ea"/>
              </a:rPr>
              <a:t>②</a:t>
            </a:r>
            <a:r>
              <a:rPr lang="en-US" altLang="ko-KR" sz="1200" dirty="0" smtClean="0">
                <a:latin typeface="+mj-ea"/>
                <a:ea typeface="+mj-ea"/>
              </a:rPr>
              <a:t> </a:t>
            </a:r>
            <a:r>
              <a:rPr lang="ko-KR" altLang="en-US" sz="1200" dirty="0" smtClean="0">
                <a:latin typeface="+mj-ea"/>
                <a:ea typeface="+mj-ea"/>
              </a:rPr>
              <a:t>기업적 측면으로</a:t>
            </a:r>
            <a:r>
              <a:rPr lang="en-US" altLang="ko-KR" sz="1200" dirty="0" smtClean="0">
                <a:latin typeface="+mj-ea"/>
                <a:ea typeface="+mj-ea"/>
              </a:rPr>
              <a:t>,,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기업은 데이터를 통해 생산성을 높이고 새로운 가치를 창출해 경쟁력이 높아짐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+mj-ea"/>
                <a:ea typeface="+mj-ea"/>
              </a:rPr>
              <a:t>③ 정부적 측면으로</a:t>
            </a:r>
            <a:r>
              <a:rPr lang="en-US" altLang="ko-KR" sz="1200" dirty="0" smtClean="0">
                <a:latin typeface="+mj-ea"/>
                <a:ea typeface="+mj-ea"/>
              </a:rPr>
              <a:t>,,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정부는 과학적 행정으로 똑똑하게 일하고 국민에게 더 좋은 서비스를 제공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ko-KR" sz="12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 smtClean="0">
                <a:latin typeface="+mj-ea"/>
                <a:ea typeface="+mj-ea"/>
              </a:rPr>
              <a:t>3). </a:t>
            </a:r>
            <a:r>
              <a:rPr lang="ko-KR" altLang="en-US" sz="1200" dirty="0" smtClean="0">
                <a:latin typeface="+mj-ea"/>
                <a:ea typeface="+mj-ea"/>
              </a:rPr>
              <a:t>맺음말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_. </a:t>
            </a:r>
            <a:r>
              <a:rPr lang="ko-KR" altLang="en-US" sz="1200" dirty="0" smtClean="0">
                <a:latin typeface="+mj-ea"/>
                <a:ea typeface="+mj-ea"/>
              </a:rPr>
              <a:t>대한민국 데이터 </a:t>
            </a:r>
            <a:r>
              <a:rPr lang="en-US" altLang="ko-KR" sz="1200" dirty="0" smtClean="0">
                <a:latin typeface="+mj-ea"/>
                <a:ea typeface="+mj-ea"/>
              </a:rPr>
              <a:t>119 </a:t>
            </a:r>
            <a:r>
              <a:rPr lang="ko-KR" altLang="en-US" sz="1200" dirty="0" smtClean="0">
                <a:latin typeface="+mj-ea"/>
                <a:ea typeface="+mj-ea"/>
              </a:rPr>
              <a:t>프로젝트 </a:t>
            </a:r>
            <a:r>
              <a:rPr lang="en-US" altLang="ko-KR" sz="1200" dirty="0" smtClean="0">
                <a:latin typeface="+mj-ea"/>
                <a:ea typeface="+mj-ea"/>
              </a:rPr>
              <a:t>11</a:t>
            </a:r>
            <a:r>
              <a:rPr lang="ko-KR" altLang="en-US" sz="1200" dirty="0" smtClean="0">
                <a:latin typeface="+mj-ea"/>
                <a:ea typeface="+mj-ea"/>
              </a:rPr>
              <a:t>대 실천 과제를 통해 민간의 오랜 요구에도 해결이 어려웠던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 </a:t>
            </a:r>
            <a:r>
              <a:rPr lang="ko-KR" altLang="en-US" sz="1200" dirty="0" err="1" smtClean="0">
                <a:latin typeface="+mj-ea"/>
                <a:ea typeface="+mj-ea"/>
              </a:rPr>
              <a:t>범부처</a:t>
            </a:r>
            <a:r>
              <a:rPr lang="ko-KR" altLang="en-US" sz="1200" dirty="0" smtClean="0">
                <a:latin typeface="+mj-ea"/>
                <a:ea typeface="+mj-ea"/>
              </a:rPr>
              <a:t> 차원의 통합</a:t>
            </a:r>
            <a:r>
              <a:rPr lang="en-US" altLang="ko-KR" sz="1200" dirty="0" smtClean="0">
                <a:latin typeface="+mj-ea"/>
                <a:ea typeface="+mj-ea"/>
              </a:rPr>
              <a:t>,</a:t>
            </a:r>
            <a:r>
              <a:rPr lang="ko-KR" altLang="en-US" sz="1200" dirty="0" smtClean="0">
                <a:latin typeface="+mj-ea"/>
                <a:ea typeface="+mj-ea"/>
              </a:rPr>
              <a:t>조율이 필요한 데이터 특위 핵심과제제안으로 선정기준을 통한 과제확정으로</a:t>
            </a:r>
            <a:endParaRPr lang="en-US" altLang="ko-KR" sz="1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latin typeface="+mj-ea"/>
                <a:ea typeface="+mj-ea"/>
              </a:rPr>
              <a:t> </a:t>
            </a:r>
            <a:r>
              <a:rPr lang="en-US" altLang="ko-KR" sz="1200" dirty="0" smtClean="0">
                <a:latin typeface="+mj-ea"/>
                <a:ea typeface="+mj-ea"/>
              </a:rPr>
              <a:t>      </a:t>
            </a:r>
            <a:r>
              <a:rPr lang="ko-KR" altLang="en-US" sz="1200" dirty="0" smtClean="0">
                <a:latin typeface="+mj-ea"/>
                <a:ea typeface="+mj-ea"/>
              </a:rPr>
              <a:t>진행하는 방향이다</a:t>
            </a:r>
            <a:endParaRPr lang="ko-KR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65900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607</Words>
  <Application>Microsoft Office PowerPoint</Application>
  <PresentationFormat>사용자 지정</PresentationFormat>
  <Paragraphs>67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aaaa</dc:creator>
  <cp:lastModifiedBy>aaaa</cp:lastModifiedBy>
  <cp:revision>10</cp:revision>
  <dcterms:created xsi:type="dcterms:W3CDTF">2022-04-26T02:08:27Z</dcterms:created>
  <dcterms:modified xsi:type="dcterms:W3CDTF">2022-04-26T05:32:02Z</dcterms:modified>
</cp:coreProperties>
</file>