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59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8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2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1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43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7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3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4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0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7854C473-A0C2-4FE1-8799-A048831230BF}" type="datetimeFigureOut">
              <a:rPr lang="ko-KR" altLang="en-US" smtClean="0"/>
              <a:pPr/>
              <a:t>2021-05-03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366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76837" y="302179"/>
            <a:ext cx="3875713" cy="6207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200" b="1" spc="-300" dirty="0">
                <a:latin typeface="Tahoma" panose="020B0604030504040204" pitchFamily="34" charset="0"/>
              </a:rPr>
              <a:t>지혜를 얻는 방법이란</a:t>
            </a:r>
            <a:r>
              <a:rPr lang="en-US" altLang="ko-KR" sz="3200" b="1" spc="-300" dirty="0">
                <a:latin typeface="Tahoma" panose="020B0604030504040204" pitchFamily="34" charset="0"/>
              </a:rPr>
              <a:t>?</a:t>
            </a:r>
            <a:endParaRPr lang="ko-KR" altLang="en-US" sz="3200" b="1" spc="-300" dirty="0">
              <a:latin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8502" y="2204742"/>
            <a:ext cx="38589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휴먼편지체" pitchFamily="18" charset="-127"/>
                <a:ea typeface="휴먼편지체" pitchFamily="18" charset="-127"/>
              </a:rPr>
              <a:t>“</a:t>
            </a:r>
            <a:r>
              <a:rPr lang="ko-KR" altLang="en-US" sz="3200" b="1" dirty="0">
                <a:solidFill>
                  <a:srgbClr val="C00000"/>
                </a:solidFill>
                <a:latin typeface="휴먼편지체" pitchFamily="18" charset="-127"/>
                <a:ea typeface="휴먼편지체" pitchFamily="18" charset="-127"/>
              </a:rPr>
              <a:t>지혜</a:t>
            </a:r>
            <a:r>
              <a:rPr lang="ko-KR" altLang="en-US" sz="2800" dirty="0">
                <a:latin typeface="휴먼편지체" pitchFamily="18" charset="-127"/>
                <a:ea typeface="휴먼편지체" pitchFamily="18" charset="-127"/>
              </a:rPr>
              <a:t>는 학교에서 배우는 것이 아니라 평생 노력해 얻는 것이다</a:t>
            </a:r>
            <a:r>
              <a:rPr lang="en-US" altLang="ko-KR" sz="2800" dirty="0">
                <a:latin typeface="휴먼편지체" pitchFamily="18" charset="-127"/>
                <a:ea typeface="휴먼편지체" pitchFamily="18" charset="-127"/>
              </a:rPr>
              <a:t>.”</a:t>
            </a:r>
            <a:endParaRPr lang="ko-KR" altLang="en-US" sz="2800" dirty="0">
              <a:latin typeface="휴먼편지체" pitchFamily="18" charset="-127"/>
              <a:ea typeface="휴먼편지체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34011" y="3720364"/>
            <a:ext cx="410156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Garamond" pitchFamily="18" charset="0"/>
                <a:ea typeface="+mj-ea"/>
              </a:rPr>
              <a:t>“</a:t>
            </a:r>
            <a:r>
              <a:rPr lang="en-US" altLang="ko-KR" sz="3200" b="1" dirty="0">
                <a:solidFill>
                  <a:srgbClr val="C00000"/>
                </a:solidFill>
                <a:latin typeface="Garamond" pitchFamily="18" charset="0"/>
                <a:ea typeface="+mj-ea"/>
              </a:rPr>
              <a:t>Wisdom</a:t>
            </a:r>
            <a:r>
              <a:rPr lang="en-US" altLang="ko-KR" sz="2800" dirty="0">
                <a:latin typeface="Garamond" pitchFamily="18" charset="0"/>
                <a:ea typeface="+mj-ea"/>
              </a:rPr>
              <a:t> is not a product of schooling, but of the life- long attempt to </a:t>
            </a:r>
          </a:p>
          <a:p>
            <a:pPr algn="ctr"/>
            <a:r>
              <a:rPr lang="en-US" altLang="ko-KR" sz="2800" dirty="0">
                <a:latin typeface="Garamond" pitchFamily="18" charset="0"/>
                <a:ea typeface="+mj-ea"/>
              </a:rPr>
              <a:t>acquire it.”</a:t>
            </a:r>
            <a:endParaRPr lang="ko-KR" altLang="en-US" sz="2800" dirty="0">
              <a:latin typeface="Garamond" pitchFamily="18" charset="0"/>
              <a:ea typeface="+mj-ea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276836" y="1726813"/>
            <a:ext cx="4813201" cy="4399676"/>
            <a:chOff x="276836" y="1446721"/>
            <a:chExt cx="4813201" cy="4399676"/>
          </a:xfrm>
        </p:grpSpPr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837" y="1446721"/>
              <a:ext cx="4813200" cy="4399676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</p:pic>
        <p:sp>
          <p:nvSpPr>
            <p:cNvPr id="6" name="직사각형 5"/>
            <p:cNvSpPr/>
            <p:nvPr/>
          </p:nvSpPr>
          <p:spPr>
            <a:xfrm>
              <a:off x="276836" y="5113891"/>
              <a:ext cx="4811411" cy="732506"/>
            </a:xfrm>
            <a:prstGeom prst="rect">
              <a:avLst/>
            </a:prstGeom>
            <a:solidFill>
              <a:schemeClr val="tx1">
                <a:alpha val="6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600" dirty="0">
                  <a:latin typeface="Tahoma" panose="020B0604030504040204" pitchFamily="34" charset="0"/>
                </a:rPr>
                <a:t>알버트 아인슈타인</a:t>
              </a:r>
              <a:r>
                <a:rPr lang="en-US" altLang="ko-KR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(Albert Einstein, 1879~1955)</a:t>
              </a:r>
            </a:p>
            <a:p>
              <a:r>
                <a:rPr lang="en-US" altLang="ko-KR" sz="1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: 1921</a:t>
              </a:r>
              <a:r>
                <a:rPr lang="ko-KR" altLang="en-US" sz="1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년 노벨물리학상 수상</a:t>
              </a:r>
              <a:endPara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r>
                <a:rPr lang="en-US" altLang="ko-KR" sz="1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: </a:t>
              </a:r>
              <a:r>
                <a:rPr lang="en-US" altLang="ko-KR" sz="1400" dirty="0">
                  <a:latin typeface="Tahoma" panose="020B0604030504040204" pitchFamily="34" charset="0"/>
                </a:rPr>
                <a:t>1916</a:t>
              </a:r>
              <a:r>
                <a:rPr lang="ko-KR" altLang="en-US" sz="1400" dirty="0">
                  <a:latin typeface="Tahoma" panose="020B0604030504040204" pitchFamily="34" charset="0"/>
                </a:rPr>
                <a:t>년 일반상대성이론 발표</a:t>
              </a:r>
              <a:endPara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276837" y="1446721"/>
              <a:ext cx="4811410" cy="4399676"/>
            </a:xfrm>
            <a:prstGeom prst="rect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" name="이등변 삼각형 6"/>
          <p:cNvSpPr/>
          <p:nvPr/>
        </p:nvSpPr>
        <p:spPr>
          <a:xfrm rot="10800000">
            <a:off x="6961371" y="1642993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이등변 삼각형 10"/>
          <p:cNvSpPr/>
          <p:nvPr/>
        </p:nvSpPr>
        <p:spPr>
          <a:xfrm>
            <a:off x="6961371" y="5940320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295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54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190607</cp:lastModifiedBy>
  <cp:revision>7</cp:revision>
  <dcterms:created xsi:type="dcterms:W3CDTF">2016-11-08T04:55:45Z</dcterms:created>
  <dcterms:modified xsi:type="dcterms:W3CDTF">2021-05-03T08:26:22Z</dcterms:modified>
</cp:coreProperties>
</file>