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7" r:id="rId2"/>
  </p:sldMasterIdLst>
  <p:notesMasterIdLst>
    <p:notesMasterId r:id="rId5"/>
  </p:notesMasterIdLst>
  <p:handoutMasterIdLst>
    <p:handoutMasterId r:id="rId6"/>
  </p:handoutMasterIdLst>
  <p:sldIdLst>
    <p:sldId id="257" r:id="rId3"/>
    <p:sldId id="256" r:id="rId4"/>
  </p:sldIdLst>
  <p:sldSz cx="9144000" cy="6858000" type="screen4x3"/>
  <p:notesSz cx="6797675" cy="9926638"/>
  <p:defaultTextStyle>
    <a:defPPr>
      <a:defRPr lang="ko-KR"/>
    </a:defPPr>
    <a:lvl1pPr algn="ctr" rtl="0" fontAlgn="base" latinLnBrk="1">
      <a:spcBef>
        <a:spcPct val="50000"/>
      </a:spcBef>
      <a:spcAft>
        <a:spcPct val="0"/>
      </a:spcAft>
      <a:defRPr kumimoji="1" sz="1400" b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ctr" rtl="0" fontAlgn="base" latinLnBrk="1">
      <a:spcBef>
        <a:spcPct val="50000"/>
      </a:spcBef>
      <a:spcAft>
        <a:spcPct val="0"/>
      </a:spcAft>
      <a:defRPr kumimoji="1" sz="1400" b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ctr" rtl="0" fontAlgn="base" latinLnBrk="1">
      <a:spcBef>
        <a:spcPct val="50000"/>
      </a:spcBef>
      <a:spcAft>
        <a:spcPct val="0"/>
      </a:spcAft>
      <a:defRPr kumimoji="1" sz="1400" b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ctr" rtl="0" fontAlgn="base" latinLnBrk="1">
      <a:spcBef>
        <a:spcPct val="50000"/>
      </a:spcBef>
      <a:spcAft>
        <a:spcPct val="0"/>
      </a:spcAft>
      <a:defRPr kumimoji="1" sz="1400" b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ctr" rtl="0" fontAlgn="base" latinLnBrk="1">
      <a:spcBef>
        <a:spcPct val="50000"/>
      </a:spcBef>
      <a:spcAft>
        <a:spcPct val="0"/>
      </a:spcAft>
      <a:defRPr kumimoji="1" sz="1400" b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sz="1400" b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sz="1400" b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sz="1400" b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sz="1400" b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EF0BE"/>
    <a:srgbClr val="0000FF"/>
    <a:srgbClr val="231684"/>
    <a:srgbClr val="FBA3E4"/>
    <a:srgbClr val="FFFF00"/>
    <a:srgbClr val="99FFCC"/>
    <a:srgbClr val="FF0000"/>
    <a:srgbClr val="FF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518" autoAdjust="0"/>
    <p:restoredTop sz="96248" autoAdjust="0"/>
  </p:normalViewPr>
  <p:slideViewPr>
    <p:cSldViewPr>
      <p:cViewPr>
        <p:scale>
          <a:sx n="90" d="100"/>
          <a:sy n="90" d="100"/>
        </p:scale>
        <p:origin x="-924" y="474"/>
      </p:cViewPr>
      <p:guideLst>
        <p:guide orient="horz" pos="1434"/>
        <p:guide orient="horz" pos="391"/>
        <p:guide orient="horz" pos="663"/>
        <p:guide orient="horz" pos="3974"/>
        <p:guide orient="horz" pos="799"/>
        <p:guide orient="horz" pos="2387"/>
        <p:guide orient="horz" pos="1026"/>
        <p:guide orient="horz" pos="3566"/>
        <p:guide pos="2880"/>
        <p:guide pos="249"/>
        <p:guide pos="385"/>
        <p:guide pos="5420"/>
        <p:guide pos="476"/>
        <p:guide pos="4967"/>
        <p:guide pos="793"/>
        <p:guide pos="36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66" y="-96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459A5F40-FC64-4C9B-A0C4-CFAE9B82BEC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210265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B3783A74-F072-44D2-8012-2AF15EB55F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959546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DC6CA-3C19-4B0E-B68E-7684819138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83808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FC426-EDAE-440B-9B87-6AA3BA17B3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60252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4D6B2-B0A1-4315-97E9-183F00E1014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24423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4862F-0A0A-439A-8745-77A1E78E9BEA}" type="datetimeFigureOut">
              <a:rPr lang="ko-KR" altLang="en-US" smtClean="0"/>
              <a:pPr/>
              <a:t>2022-09-12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7BE6-F4DB-4ACB-8FC0-61316988661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21289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4862F-0A0A-439A-8745-77A1E78E9BEA}" type="datetimeFigureOut">
              <a:rPr lang="ko-KR" altLang="en-US" smtClean="0"/>
              <a:pPr/>
              <a:t>2022-09-12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7BE6-F4DB-4ACB-8FC0-61316988661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00838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4862F-0A0A-439A-8745-77A1E78E9BEA}" type="datetimeFigureOut">
              <a:rPr lang="ko-KR" altLang="en-US" smtClean="0"/>
              <a:pPr/>
              <a:t>2022-09-12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7BE6-F4DB-4ACB-8FC0-61316988661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011762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4862F-0A0A-439A-8745-77A1E78E9BEA}" type="datetimeFigureOut">
              <a:rPr lang="ko-KR" altLang="en-US" smtClean="0"/>
              <a:pPr/>
              <a:t>2022-09-12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7BE6-F4DB-4ACB-8FC0-61316988661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980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4862F-0A0A-439A-8745-77A1E78E9BEA}" type="datetimeFigureOut">
              <a:rPr lang="ko-KR" altLang="en-US" smtClean="0"/>
              <a:pPr/>
              <a:t>2022-09-12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7BE6-F4DB-4ACB-8FC0-61316988661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99815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4862F-0A0A-439A-8745-77A1E78E9BEA}" type="datetimeFigureOut">
              <a:rPr lang="ko-KR" altLang="en-US" smtClean="0"/>
              <a:pPr/>
              <a:t>2022-09-12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7BE6-F4DB-4ACB-8FC0-61316988661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3184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958" y="6381328"/>
            <a:ext cx="1506538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Box 8198"/>
          <p:cNvSpPr txBox="1">
            <a:spLocks noChangeArrowheads="1"/>
          </p:cNvSpPr>
          <p:nvPr userDrawn="1"/>
        </p:nvSpPr>
        <p:spPr bwMode="auto">
          <a:xfrm>
            <a:off x="7757891" y="73782"/>
            <a:ext cx="1304925" cy="522288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20" tIns="27432" rIns="45720" bIns="27432" anchor="ctr"/>
          <a:lstStyle>
            <a:defPPr>
              <a:defRPr lang="ko-KR"/>
            </a:defPPr>
            <a:lvl1pPr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 algn="ctr"/>
            <a:r>
              <a:rPr lang="ko-KR" altLang="en-US" sz="1400">
                <a:solidFill>
                  <a:srgbClr val="FF0000"/>
                </a:solidFill>
                <a:latin typeface="HY견명조" pitchFamily="18" charset="-127"/>
                <a:ea typeface="HY견명조" pitchFamily="18" charset="-127"/>
              </a:rPr>
              <a:t>대    외    비 </a:t>
            </a:r>
            <a:r>
              <a:rPr lang="ko-KR" altLang="en-US" sz="1200">
                <a:solidFill>
                  <a:srgbClr val="FF0000"/>
                </a:solidFill>
                <a:latin typeface="HY견명조" pitchFamily="18" charset="-127"/>
                <a:ea typeface="HY견명조" pitchFamily="18" charset="-127"/>
              </a:rPr>
              <a:t>                </a:t>
            </a:r>
            <a:r>
              <a:rPr lang="en-US" altLang="ko-KR" sz="1200">
                <a:solidFill>
                  <a:srgbClr val="FF0000"/>
                </a:solidFill>
                <a:latin typeface="HY견명조" pitchFamily="18" charset="-127"/>
                <a:ea typeface="HY견명조" pitchFamily="18" charset="-127"/>
              </a:rPr>
              <a:t>Confidential</a:t>
            </a:r>
          </a:p>
        </p:txBody>
      </p:sp>
    </p:spTree>
    <p:extLst>
      <p:ext uri="{BB962C8B-B14F-4D97-AF65-F5344CB8AC3E}">
        <p14:creationId xmlns="" xmlns:p14="http://schemas.microsoft.com/office/powerpoint/2010/main" val="1964478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4862F-0A0A-439A-8745-77A1E78E9BEA}" type="datetimeFigureOut">
              <a:rPr lang="ko-KR" altLang="en-US" smtClean="0"/>
              <a:pPr/>
              <a:t>2022-09-12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7BE6-F4DB-4ACB-8FC0-61316988661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5413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6BA6C-3CE4-49B8-A8D4-E8567FC22B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4119312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4862F-0A0A-439A-8745-77A1E78E9BEA}" type="datetimeFigureOut">
              <a:rPr lang="ko-KR" altLang="en-US" smtClean="0"/>
              <a:pPr/>
              <a:t>2022-09-12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7BE6-F4DB-4ACB-8FC0-61316988661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75730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4862F-0A0A-439A-8745-77A1E78E9BEA}" type="datetimeFigureOut">
              <a:rPr lang="ko-KR" altLang="en-US" smtClean="0"/>
              <a:pPr/>
              <a:t>2022-09-12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7BE6-F4DB-4ACB-8FC0-61316988661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60321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4862F-0A0A-439A-8745-77A1E78E9BEA}" type="datetimeFigureOut">
              <a:rPr lang="ko-KR" altLang="en-US" smtClean="0"/>
              <a:pPr/>
              <a:t>2022-09-12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7BE6-F4DB-4ACB-8FC0-61316988661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689754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FF4ED-F696-4DEF-9879-3766D2CA6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43636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915B0-F9B5-449C-B975-264B37BA96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131396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2BA46-E903-43C6-9BF6-B94444E7D81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21289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8" y="342900"/>
            <a:ext cx="8848725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538" y="5880100"/>
            <a:ext cx="2060575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287999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0" y="620713"/>
            <a:ext cx="9109075" cy="71437"/>
          </a:xfrm>
          <a:prstGeom prst="rect">
            <a:avLst/>
          </a:prstGeom>
          <a:gradFill rotWithShape="1">
            <a:gsLst>
              <a:gs pos="0">
                <a:srgbClr val="FFBEBE"/>
              </a:gs>
              <a:gs pos="100000">
                <a:srgbClr val="FF0000"/>
              </a:gs>
            </a:gsLst>
            <a:lin ang="0" scaled="1"/>
          </a:gradFill>
          <a:ln>
            <a:noFill/>
          </a:ln>
          <a:effectLst>
            <a:outerShdw dist="45791" dir="2021404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=""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6742113"/>
            <a:ext cx="9144000" cy="115887"/>
          </a:xfrm>
          <a:prstGeom prst="rect">
            <a:avLst/>
          </a:prstGeom>
          <a:gradFill rotWithShape="1">
            <a:gsLst>
              <a:gs pos="0">
                <a:srgbClr val="BEBEFF"/>
              </a:gs>
              <a:gs pos="100000">
                <a:srgbClr val="0000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5" y="6450013"/>
            <a:ext cx="1506538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5349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8BC89-9F6E-4E91-8364-C91A20891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04914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5B21D-535E-49CE-A64A-EE72AB5409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="" xmlns:p14="http://schemas.microsoft.com/office/powerpoint/2010/main" val="38299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3FBB8720-9F32-4CD0-A97A-9CD2BCCB3B5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Text Box 8198"/>
          <p:cNvSpPr txBox="1">
            <a:spLocks noChangeArrowheads="1"/>
          </p:cNvSpPr>
          <p:nvPr userDrawn="1"/>
        </p:nvSpPr>
        <p:spPr bwMode="auto">
          <a:xfrm>
            <a:off x="7757891" y="73782"/>
            <a:ext cx="1304925" cy="522288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20" tIns="27432" rIns="45720" bIns="27432" anchor="ctr"/>
          <a:lstStyle>
            <a:defPPr>
              <a:defRPr lang="ko-KR"/>
            </a:defPPr>
            <a:lvl1pPr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 algn="ctr"/>
            <a:r>
              <a:rPr lang="ko-KR" altLang="en-US" sz="1400" dirty="0">
                <a:solidFill>
                  <a:srgbClr val="FF0000"/>
                </a:solidFill>
                <a:latin typeface="HY견명조" pitchFamily="18" charset="-127"/>
                <a:ea typeface="HY견명조" pitchFamily="18" charset="-127"/>
              </a:rPr>
              <a:t>대    외    비 </a:t>
            </a:r>
            <a:r>
              <a:rPr lang="ko-KR" altLang="en-US" sz="1200" dirty="0">
                <a:solidFill>
                  <a:srgbClr val="FF0000"/>
                </a:solidFill>
                <a:latin typeface="HY견명조" pitchFamily="18" charset="-127"/>
                <a:ea typeface="HY견명조" pitchFamily="18" charset="-127"/>
              </a:rPr>
              <a:t>                </a:t>
            </a:r>
            <a:r>
              <a:rPr lang="en-US" altLang="ko-KR" sz="1200" dirty="0" smtClean="0">
                <a:solidFill>
                  <a:srgbClr val="FF0000"/>
                </a:solidFill>
                <a:latin typeface="HY견명조" pitchFamily="18" charset="-127"/>
                <a:ea typeface="HY견명조" pitchFamily="18" charset="-127"/>
              </a:rPr>
              <a:t>Confidential</a:t>
            </a:r>
            <a:endParaRPr lang="en-US" altLang="ko-KR" sz="1200" dirty="0">
              <a:solidFill>
                <a:srgbClr val="FF0000"/>
              </a:solidFill>
              <a:latin typeface="HY견명조" pitchFamily="18" charset="-127"/>
              <a:ea typeface="HY견명조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5" r:id="rId6"/>
    <p:sldLayoutId id="2147483826" r:id="rId7"/>
    <p:sldLayoutId id="2147483821" r:id="rId8"/>
    <p:sldLayoutId id="2147483822" r:id="rId9"/>
    <p:sldLayoutId id="2147483823" r:id="rId10"/>
    <p:sldLayoutId id="214748382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4862F-0A0A-439A-8745-77A1E78E9BEA}" type="datetimeFigureOut">
              <a:rPr lang="ko-KR" altLang="en-US" smtClean="0"/>
              <a:pPr/>
              <a:t>2022-09-12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D7BE6-F4DB-4ACB-8FC0-61316988661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Text Box 8198"/>
          <p:cNvSpPr txBox="1">
            <a:spLocks noChangeArrowheads="1"/>
          </p:cNvSpPr>
          <p:nvPr userDrawn="1"/>
        </p:nvSpPr>
        <p:spPr bwMode="auto">
          <a:xfrm>
            <a:off x="7757891" y="73782"/>
            <a:ext cx="1304925" cy="522288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45720" tIns="27432" rIns="45720" bIns="27432" anchor="ctr"/>
          <a:lstStyle>
            <a:defPPr>
              <a:defRPr lang="ko-KR"/>
            </a:defPPr>
            <a:lvl1pPr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1pPr>
            <a:lvl2pPr marL="4572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2pPr>
            <a:lvl3pPr marL="9144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3pPr>
            <a:lvl4pPr marL="13716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4pPr>
            <a:lvl5pPr marL="1828800" algn="l" rtl="0" fontAlgn="base" latinLnBrk="1">
              <a:spcBef>
                <a:spcPct val="50000"/>
              </a:spcBef>
              <a:spcAft>
                <a:spcPct val="0"/>
              </a:spcAft>
              <a:buFont typeface="Wingdings" pitchFamily="2" charset="2"/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5pPr>
            <a:lvl6pPr marL="22860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6pPr>
            <a:lvl7pPr marL="27432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7pPr>
            <a:lvl8pPr marL="32004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8pPr>
            <a:lvl9pPr marL="3657600" algn="l" defTabSz="914400" rtl="0" eaLnBrk="1" latinLnBrk="1" hangingPunct="1">
              <a:defRPr kumimoji="1" sz="1400" kern="1200">
                <a:solidFill>
                  <a:schemeClr val="tx1"/>
                </a:solidFill>
                <a:latin typeface="굴림" charset="-127"/>
                <a:ea typeface="굴림" charset="-127"/>
                <a:cs typeface="+mn-cs"/>
              </a:defRPr>
            </a:lvl9pPr>
          </a:lstStyle>
          <a:p>
            <a:pPr algn="ctr"/>
            <a:r>
              <a:rPr lang="ko-KR" altLang="en-US" sz="1400">
                <a:solidFill>
                  <a:srgbClr val="FF0000"/>
                </a:solidFill>
                <a:latin typeface="HY견명조" pitchFamily="18" charset="-127"/>
                <a:ea typeface="HY견명조" pitchFamily="18" charset="-127"/>
              </a:rPr>
              <a:t>대    외    비 </a:t>
            </a:r>
            <a:r>
              <a:rPr lang="ko-KR" altLang="en-US" sz="1200">
                <a:solidFill>
                  <a:srgbClr val="FF0000"/>
                </a:solidFill>
                <a:latin typeface="HY견명조" pitchFamily="18" charset="-127"/>
                <a:ea typeface="HY견명조" pitchFamily="18" charset="-127"/>
              </a:rPr>
              <a:t>                </a:t>
            </a:r>
            <a:r>
              <a:rPr lang="en-US" altLang="ko-KR" sz="1200">
                <a:solidFill>
                  <a:srgbClr val="FF0000"/>
                </a:solidFill>
                <a:latin typeface="HY견명조" pitchFamily="18" charset="-127"/>
                <a:ea typeface="HY견명조" pitchFamily="18" charset="-127"/>
              </a:rPr>
              <a:t>Confidential</a:t>
            </a:r>
          </a:p>
        </p:txBody>
      </p:sp>
    </p:spTree>
    <p:extLst>
      <p:ext uri="{BB962C8B-B14F-4D97-AF65-F5344CB8AC3E}">
        <p14:creationId xmlns="" xmlns:p14="http://schemas.microsoft.com/office/powerpoint/2010/main" val="4120543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214422"/>
            <a:ext cx="626645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ko-KR" altLang="en-US" b="0" dirty="0" err="1" smtClean="0"/>
              <a:t>빅데이터</a:t>
            </a:r>
            <a:r>
              <a:rPr lang="ko-KR" altLang="en-US" b="0" dirty="0" smtClean="0"/>
              <a:t> </a:t>
            </a:r>
            <a:r>
              <a:rPr lang="ko-KR" altLang="en-US" b="0" dirty="0" smtClean="0"/>
              <a:t>활용 목표 </a:t>
            </a:r>
            <a:r>
              <a:rPr lang="en-US" altLang="ko-KR" b="0" dirty="0" smtClean="0"/>
              <a:t>4</a:t>
            </a:r>
            <a:r>
              <a:rPr lang="ko-KR" altLang="en-US" b="0" dirty="0" smtClean="0"/>
              <a:t>가지</a:t>
            </a:r>
            <a:endParaRPr lang="en-US" altLang="ko-KR" b="0" dirty="0" smtClean="0"/>
          </a:p>
          <a:p>
            <a:pPr algn="l"/>
            <a:endParaRPr lang="en-US" altLang="ko-KR" b="0" dirty="0" smtClean="0"/>
          </a:p>
          <a:p>
            <a:pPr marL="342900" indent="-342900" algn="l"/>
            <a:r>
              <a:rPr lang="en-US" altLang="ko-KR" b="0" dirty="0" smtClean="0"/>
              <a:t>1. </a:t>
            </a:r>
            <a:r>
              <a:rPr lang="ko-KR" altLang="en-US" b="0" dirty="0" smtClean="0"/>
              <a:t>불확실성을 </a:t>
            </a:r>
            <a:r>
              <a:rPr lang="ko-KR" altLang="en-US" b="0" dirty="0" smtClean="0"/>
              <a:t>보유한 미래사회에서 </a:t>
            </a:r>
            <a:r>
              <a:rPr lang="ko-KR" altLang="en-US" b="0" dirty="0" err="1" smtClean="0"/>
              <a:t>빅데이터는</a:t>
            </a:r>
            <a:r>
              <a:rPr lang="ko-KR" altLang="en-US" b="0" dirty="0" smtClean="0"/>
              <a:t> 통찰력을 제공한다</a:t>
            </a:r>
            <a:r>
              <a:rPr lang="en-US" altLang="ko-KR" b="0" dirty="0" smtClean="0"/>
              <a:t>. </a:t>
            </a:r>
          </a:p>
          <a:p>
            <a:pPr marL="342900" indent="-342900" algn="l"/>
            <a:r>
              <a:rPr lang="en-US" altLang="ko-KR" b="0" dirty="0" smtClean="0"/>
              <a:t>2. </a:t>
            </a:r>
            <a:r>
              <a:rPr lang="ko-KR" altLang="en-US" b="0" dirty="0" err="1" smtClean="0"/>
              <a:t>리스크를</a:t>
            </a:r>
            <a:r>
              <a:rPr lang="ko-KR" altLang="en-US" b="0" dirty="0" smtClean="0"/>
              <a:t> 보유한 미래사회에서 </a:t>
            </a:r>
            <a:r>
              <a:rPr lang="ko-KR" altLang="en-US" b="0" dirty="0" err="1" smtClean="0"/>
              <a:t>빅데이터는</a:t>
            </a:r>
            <a:r>
              <a:rPr lang="ko-KR" altLang="en-US" b="0" dirty="0" smtClean="0"/>
              <a:t> 대응력을 보유한다</a:t>
            </a:r>
            <a:r>
              <a:rPr lang="en-US" altLang="ko-KR" b="0" dirty="0" smtClean="0"/>
              <a:t>.</a:t>
            </a:r>
          </a:p>
          <a:p>
            <a:pPr algn="l"/>
            <a:r>
              <a:rPr lang="en-US" altLang="ko-KR" b="0" dirty="0" smtClean="0"/>
              <a:t>3. </a:t>
            </a:r>
            <a:r>
              <a:rPr lang="ko-KR" altLang="en-US" b="0" dirty="0" smtClean="0"/>
              <a:t>스마트한 미래사회에서 </a:t>
            </a:r>
            <a:r>
              <a:rPr lang="ko-KR" altLang="en-US" b="0" dirty="0" err="1" smtClean="0"/>
              <a:t>빅데이터는</a:t>
            </a:r>
            <a:r>
              <a:rPr lang="ko-KR" altLang="en-US" b="0" dirty="0" smtClean="0"/>
              <a:t> 경쟁력이 된다</a:t>
            </a:r>
            <a:r>
              <a:rPr lang="en-US" altLang="ko-KR" b="0" dirty="0" smtClean="0"/>
              <a:t>.</a:t>
            </a:r>
          </a:p>
          <a:p>
            <a:pPr algn="l"/>
            <a:r>
              <a:rPr lang="en-US" altLang="ko-KR" b="0" dirty="0" smtClean="0"/>
              <a:t>4. </a:t>
            </a:r>
            <a:r>
              <a:rPr lang="ko-KR" altLang="en-US" b="0" dirty="0" smtClean="0"/>
              <a:t>융합을 기반으로 하는 미래사회에서 </a:t>
            </a:r>
            <a:r>
              <a:rPr lang="ko-KR" altLang="en-US" b="0" dirty="0" err="1" smtClean="0"/>
              <a:t>빅데이터는</a:t>
            </a:r>
            <a:r>
              <a:rPr lang="ko-KR" altLang="en-US" b="0" dirty="0" smtClean="0"/>
              <a:t> 창조력을 보유하고 있다</a:t>
            </a:r>
            <a:r>
              <a:rPr lang="en-US" altLang="ko-KR" b="0" dirty="0" smtClean="0"/>
              <a:t>.</a:t>
            </a:r>
          </a:p>
          <a:p>
            <a:pPr algn="l"/>
            <a:r>
              <a:rPr lang="en-US" altLang="ko-KR" b="0" dirty="0" smtClean="0"/>
              <a:t> </a:t>
            </a:r>
            <a:endParaRPr lang="ko-KR" altLang="en-US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214422"/>
            <a:ext cx="8520281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ko-KR" altLang="en-US" sz="1600" b="0" dirty="0" smtClean="0"/>
              <a:t>정의</a:t>
            </a:r>
            <a:r>
              <a:rPr lang="en-US" altLang="ko-KR" sz="1600" b="0" dirty="0" smtClean="0"/>
              <a:t>:</a:t>
            </a:r>
            <a:r>
              <a:rPr lang="ko-KR" altLang="en-US" sz="1600" b="0" dirty="0" smtClean="0"/>
              <a:t> </a:t>
            </a:r>
            <a:endParaRPr lang="en-US" altLang="ko-KR" sz="1600" b="0" dirty="0" smtClean="0"/>
          </a:p>
          <a:p>
            <a:pPr algn="l"/>
            <a:r>
              <a:rPr lang="ko-KR" altLang="en-US" sz="1600" b="0" dirty="0" smtClean="0"/>
              <a:t>로봇이 </a:t>
            </a:r>
            <a:r>
              <a:rPr lang="ko-KR" altLang="en-US" sz="1600" b="0" dirty="0" smtClean="0"/>
              <a:t>아닌 사람의 눈으로 축적된 </a:t>
            </a:r>
            <a:r>
              <a:rPr lang="ko-KR" altLang="en-US" sz="1600" b="0" dirty="0" smtClean="0"/>
              <a:t>데이터</a:t>
            </a:r>
            <a:endParaRPr lang="en-US" altLang="ko-KR" sz="1600" b="0" dirty="0" smtClean="0"/>
          </a:p>
          <a:p>
            <a:pPr algn="l"/>
            <a:endParaRPr lang="en-US" altLang="ko-KR" sz="1600" b="0" dirty="0" smtClean="0"/>
          </a:p>
          <a:p>
            <a:pPr algn="l"/>
            <a:endParaRPr lang="en-US" altLang="ko-KR" sz="1600" b="0" dirty="0" smtClean="0"/>
          </a:p>
          <a:p>
            <a:pPr algn="l"/>
            <a:r>
              <a:rPr lang="ko-KR" altLang="en-US" sz="1600" b="0" dirty="0" smtClean="0"/>
              <a:t>필요성</a:t>
            </a:r>
            <a:endParaRPr lang="en-US" altLang="ko-KR" sz="1600" b="0" dirty="0" smtClean="0"/>
          </a:p>
          <a:p>
            <a:pPr algn="l"/>
            <a:r>
              <a:rPr lang="en-US" altLang="ko-KR" sz="1600" b="0" dirty="0" smtClean="0"/>
              <a:t>1</a:t>
            </a:r>
            <a:r>
              <a:rPr lang="en-US" altLang="ko-KR" sz="1600" b="0" dirty="0" smtClean="0"/>
              <a:t>.</a:t>
            </a:r>
            <a:r>
              <a:rPr lang="ko-KR" altLang="en-US" sz="1600" b="0" dirty="0" smtClean="0"/>
              <a:t>사람들이 비이성적으로 행동하는 이유를 이해하게 비교적 쉽게 파악할 수 있다</a:t>
            </a:r>
            <a:r>
              <a:rPr lang="en-US" altLang="ko-KR" sz="1600" b="0" dirty="0" smtClean="0"/>
              <a:t>. </a:t>
            </a:r>
          </a:p>
          <a:p>
            <a:pPr algn="l"/>
            <a:r>
              <a:rPr lang="ko-KR" altLang="en-US" sz="1600" b="0" dirty="0" smtClean="0"/>
              <a:t> </a:t>
            </a:r>
            <a:r>
              <a:rPr lang="en-US" altLang="ko-KR" sz="1600" b="0" dirty="0" smtClean="0"/>
              <a:t>2.</a:t>
            </a:r>
            <a:r>
              <a:rPr lang="ko-KR" altLang="en-US" sz="1600" b="0" dirty="0" smtClean="0"/>
              <a:t> 사람들의 본 모습을 파악할 수 있다</a:t>
            </a:r>
            <a:r>
              <a:rPr lang="en-US" altLang="ko-KR" sz="1600" b="0" dirty="0" smtClean="0"/>
              <a:t>. </a:t>
            </a:r>
          </a:p>
          <a:p>
            <a:pPr algn="l"/>
            <a:r>
              <a:rPr lang="en-US" altLang="ko-KR" sz="1600" b="0" dirty="0" smtClean="0"/>
              <a:t>3.</a:t>
            </a:r>
            <a:r>
              <a:rPr lang="ko-KR" altLang="en-US" sz="1600" b="0" dirty="0" smtClean="0"/>
              <a:t> 제품과 서비스 개발 및 개선 아이디어를 도출할 때 가장 효과적이다</a:t>
            </a:r>
            <a:r>
              <a:rPr lang="en-US" altLang="ko-KR" sz="1600" b="0" dirty="0" smtClean="0"/>
              <a:t>. </a:t>
            </a:r>
          </a:p>
          <a:p>
            <a:pPr algn="l"/>
            <a:r>
              <a:rPr lang="en-US" altLang="ko-KR" sz="1600" b="0" dirty="0" smtClean="0"/>
              <a:t>3.</a:t>
            </a:r>
            <a:r>
              <a:rPr lang="ko-KR" altLang="en-US" sz="1600" b="0" dirty="0" smtClean="0"/>
              <a:t> 원인을 파악하고</a:t>
            </a:r>
            <a:r>
              <a:rPr lang="en-US" altLang="ko-KR" sz="1600" b="0" dirty="0" smtClean="0"/>
              <a:t>, </a:t>
            </a:r>
            <a:r>
              <a:rPr lang="ko-KR" altLang="en-US" sz="1600" b="0" dirty="0" smtClean="0"/>
              <a:t>어떤 일에 대한 이유를 분석할 수 있다</a:t>
            </a:r>
            <a:r>
              <a:rPr lang="en-US" altLang="ko-KR" sz="1600" b="0" dirty="0" smtClean="0"/>
              <a:t>.</a:t>
            </a:r>
          </a:p>
          <a:p>
            <a:pPr algn="l"/>
            <a:r>
              <a:rPr lang="en-US" altLang="ko-KR" sz="1600" b="0" dirty="0" smtClean="0"/>
              <a:t> 4.</a:t>
            </a:r>
            <a:r>
              <a:rPr lang="ko-KR" altLang="en-US" sz="1600" b="0" dirty="0" smtClean="0"/>
              <a:t> 깊은 분석을 수행할 때 데이터의 잠재력이 가장 높으며</a:t>
            </a:r>
            <a:r>
              <a:rPr lang="en-US" altLang="ko-KR" sz="1600" b="0" dirty="0" smtClean="0"/>
              <a:t>, </a:t>
            </a:r>
            <a:r>
              <a:rPr lang="ko-KR" altLang="en-US" sz="1600" b="0" dirty="0" smtClean="0"/>
              <a:t>높은 가치를 이끌어 낼 수 있다</a:t>
            </a:r>
            <a:r>
              <a:rPr lang="en-US" altLang="ko-KR" sz="1600" b="0" dirty="0" smtClean="0"/>
              <a:t>.</a:t>
            </a:r>
            <a:endParaRPr lang="ko-KR" altLang="en-US" sz="1600" b="0" dirty="0" smtClean="0"/>
          </a:p>
          <a:p>
            <a:endParaRPr lang="ko-KR" altLang="en-US" sz="16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noFill/>
        <a:ln w="9525" algn="ctr">
          <a:solidFill>
            <a:schemeClr val="tx1"/>
          </a:solidFill>
          <a:round/>
          <a:headEnd/>
          <a:tailEnd/>
        </a:ln>
        <a:extLst>
          <a:ext uri="{909E8E84-426E-40DD-AFC4-6F175D3DCCD1}">
            <a14:hiddenFill xmlns="" xmlns:a14="http://schemas.microsoft.com/office/drawing/2010/main">
              <a:noFill/>
            </a14:hiddenFill>
          </a:ext>
        </a:extLst>
      </a:spPr>
      <a:bodyPr/>
      <a:lstStyle/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16270</TotalTime>
  <Words>120</Words>
  <Application>Microsoft Office PowerPoint</Application>
  <PresentationFormat>화면 슬라이드 쇼(4:3)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</vt:i4>
      </vt:variant>
    </vt:vector>
  </HeadingPairs>
  <TitlesOfParts>
    <vt:vector size="4" baseType="lpstr">
      <vt:lpstr>기본 디자인</vt:lpstr>
      <vt:lpstr>디자인 사용자 지정</vt:lpstr>
      <vt:lpstr>슬라이드 1</vt:lpstr>
      <vt:lpstr>슬라이드 2</vt:lpstr>
    </vt:vector>
  </TitlesOfParts>
  <Company>KIA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KIA</dc:creator>
  <cp:lastModifiedBy>821055492722</cp:lastModifiedBy>
  <cp:revision>548</cp:revision>
  <cp:lastPrinted>2010-11-18T04:04:39Z</cp:lastPrinted>
  <dcterms:created xsi:type="dcterms:W3CDTF">2006-01-16T00:20:24Z</dcterms:created>
  <dcterms:modified xsi:type="dcterms:W3CDTF">2022-09-12T07:25:06Z</dcterms:modified>
</cp:coreProperties>
</file>