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5"/>
  </p:notesMasterIdLst>
  <p:sldIdLst>
    <p:sldId id="262" r:id="rId2"/>
    <p:sldId id="263" r:id="rId3"/>
    <p:sldId id="264" r:id="rId4"/>
  </p:sldIdLst>
  <p:sldSz cx="9906000" cy="6858000" type="A4"/>
  <p:notesSz cx="6735763" cy="9866313"/>
  <p:defaultTextStyle>
    <a:defPPr>
      <a:defRPr lang="ko-KR"/>
    </a:defPPr>
    <a:lvl1pPr algn="l" rtl="0" eaLnBrk="0" fontAlgn="base" hangingPunct="0">
      <a:spcBef>
        <a:spcPct val="0"/>
      </a:spcBef>
      <a:spcAft>
        <a:spcPct val="0"/>
      </a:spcAft>
      <a:defRPr kumimoji="1" kern="1200">
        <a:solidFill>
          <a:schemeClr val="tx1"/>
        </a:solidFill>
        <a:latin typeface="굴림" pitchFamily="50" charset="-127"/>
        <a:ea typeface="굴림" pitchFamily="50" charset="-127"/>
        <a:cs typeface="+mn-cs"/>
      </a:defRPr>
    </a:lvl1pPr>
    <a:lvl2pPr marL="457200" algn="l" rtl="0" eaLnBrk="0" fontAlgn="base" hangingPunct="0">
      <a:spcBef>
        <a:spcPct val="0"/>
      </a:spcBef>
      <a:spcAft>
        <a:spcPct val="0"/>
      </a:spcAft>
      <a:defRPr kumimoji="1" kern="1200">
        <a:solidFill>
          <a:schemeClr val="tx1"/>
        </a:solidFill>
        <a:latin typeface="굴림" pitchFamily="50" charset="-127"/>
        <a:ea typeface="굴림" pitchFamily="50" charset="-127"/>
        <a:cs typeface="+mn-cs"/>
      </a:defRPr>
    </a:lvl2pPr>
    <a:lvl3pPr marL="914400" algn="l" rtl="0" eaLnBrk="0" fontAlgn="base" hangingPunct="0">
      <a:spcBef>
        <a:spcPct val="0"/>
      </a:spcBef>
      <a:spcAft>
        <a:spcPct val="0"/>
      </a:spcAft>
      <a:defRPr kumimoji="1" kern="1200">
        <a:solidFill>
          <a:schemeClr val="tx1"/>
        </a:solidFill>
        <a:latin typeface="굴림" pitchFamily="50" charset="-127"/>
        <a:ea typeface="굴림" pitchFamily="50" charset="-127"/>
        <a:cs typeface="+mn-cs"/>
      </a:defRPr>
    </a:lvl3pPr>
    <a:lvl4pPr marL="1371600" algn="l" rtl="0" eaLnBrk="0" fontAlgn="base" hangingPunct="0">
      <a:spcBef>
        <a:spcPct val="0"/>
      </a:spcBef>
      <a:spcAft>
        <a:spcPct val="0"/>
      </a:spcAft>
      <a:defRPr kumimoji="1" kern="1200">
        <a:solidFill>
          <a:schemeClr val="tx1"/>
        </a:solidFill>
        <a:latin typeface="굴림" pitchFamily="50" charset="-127"/>
        <a:ea typeface="굴림" pitchFamily="50" charset="-127"/>
        <a:cs typeface="+mn-cs"/>
      </a:defRPr>
    </a:lvl4pPr>
    <a:lvl5pPr marL="1828800" algn="l" rtl="0" eaLnBrk="0" fontAlgn="base" hangingPunct="0">
      <a:spcBef>
        <a:spcPct val="0"/>
      </a:spcBef>
      <a:spcAft>
        <a:spcPct val="0"/>
      </a:spcAft>
      <a:defRPr kumimoji="1" kern="1200">
        <a:solidFill>
          <a:schemeClr val="tx1"/>
        </a:solidFill>
        <a:latin typeface="굴림" pitchFamily="50" charset="-127"/>
        <a:ea typeface="굴림" pitchFamily="50" charset="-127"/>
        <a:cs typeface="+mn-cs"/>
      </a:defRPr>
    </a:lvl5pPr>
    <a:lvl6pPr marL="2286000" algn="l" defTabSz="914400" rtl="0" eaLnBrk="1" latinLnBrk="1" hangingPunct="1">
      <a:defRPr kumimoji="1" kern="1200">
        <a:solidFill>
          <a:schemeClr val="tx1"/>
        </a:solidFill>
        <a:latin typeface="굴림" pitchFamily="50" charset="-127"/>
        <a:ea typeface="굴림" pitchFamily="50" charset="-127"/>
        <a:cs typeface="+mn-cs"/>
      </a:defRPr>
    </a:lvl6pPr>
    <a:lvl7pPr marL="2743200" algn="l" defTabSz="914400" rtl="0" eaLnBrk="1" latinLnBrk="1" hangingPunct="1">
      <a:defRPr kumimoji="1" kern="1200">
        <a:solidFill>
          <a:schemeClr val="tx1"/>
        </a:solidFill>
        <a:latin typeface="굴림" pitchFamily="50" charset="-127"/>
        <a:ea typeface="굴림" pitchFamily="50" charset="-127"/>
        <a:cs typeface="+mn-cs"/>
      </a:defRPr>
    </a:lvl7pPr>
    <a:lvl8pPr marL="3200400" algn="l" defTabSz="914400" rtl="0" eaLnBrk="1" latinLnBrk="1" hangingPunct="1">
      <a:defRPr kumimoji="1" kern="1200">
        <a:solidFill>
          <a:schemeClr val="tx1"/>
        </a:solidFill>
        <a:latin typeface="굴림" pitchFamily="50" charset="-127"/>
        <a:ea typeface="굴림" pitchFamily="50" charset="-127"/>
        <a:cs typeface="+mn-cs"/>
      </a:defRPr>
    </a:lvl8pPr>
    <a:lvl9pPr marL="3657600" algn="l" defTabSz="914400" rtl="0" eaLnBrk="1" latinLnBrk="1" hangingPunct="1">
      <a:defRPr kumimoji="1" kern="1200">
        <a:solidFill>
          <a:schemeClr val="tx1"/>
        </a:solidFill>
        <a:latin typeface="굴림" pitchFamily="50" charset="-127"/>
        <a:ea typeface="굴림" pitchFamily="50" charset="-127"/>
        <a:cs typeface="+mn-cs"/>
      </a:defRPr>
    </a:lvl9pPr>
  </p:defaultTextStyle>
  <p:extLst>
    <p:ext uri="{521415D9-36F7-43E2-AB2F-B90AF26B5E84}">
      <p14:sectionLst xmlns="" xmlns:p14="http://schemas.microsoft.com/office/powerpoint/2010/main">
        <p14:section name="기본 구역" id="{242C4559-B705-4317-B3CC-02012D28B66E}">
          <p14:sldIdLst/>
        </p14:section>
        <p14:section name="제목 없는 구역" id="{AFC28D7F-C59C-41A2-B33C-9AC88F35B9CC}">
          <p14:sldIdLst>
            <p14:sldId id="261"/>
            <p14:sldId id="262"/>
            <p14:sldId id="266"/>
          </p14:sldIdLst>
        </p14:section>
      </p14:sectionLst>
    </p:ext>
    <p:ext uri="{EFAFB233-063F-42B5-8137-9DF3F51BA10A}">
      <p15:sldGuideLst xmlns="" xmlns:p15="http://schemas.microsoft.com/office/powerpoint/2012/main">
        <p15:guide id="1" orient="horz" pos="4247">
          <p15:clr>
            <a:srgbClr val="A4A3A4"/>
          </p15:clr>
        </p15:guide>
        <p15:guide id="2" orient="horz" pos="1298">
          <p15:clr>
            <a:srgbClr val="A4A3A4"/>
          </p15:clr>
        </p15:guide>
        <p15:guide id="3" pos="171">
          <p15:clr>
            <a:srgbClr val="A4A3A4"/>
          </p15:clr>
        </p15:guide>
        <p15:guide id="4" pos="6068">
          <p15:clr>
            <a:srgbClr val="A4A3A4"/>
          </p15:clr>
        </p15:guide>
        <p15:guide id="5" pos="384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a:srgbClr val="CCFFCC"/>
    <a:srgbClr val="FFFFCC"/>
    <a:srgbClr val="FFFF66"/>
    <a:srgbClr val="66FFFF"/>
    <a:srgbClr val="C0C0C0"/>
    <a:srgbClr val="808080"/>
    <a:srgbClr val="FFFFFF"/>
    <a:srgbClr val="FF66FF"/>
    <a:srgbClr val="FFCC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7889" autoAdjust="0"/>
    <p:restoredTop sz="94660"/>
  </p:normalViewPr>
  <p:slideViewPr>
    <p:cSldViewPr snapToGrid="0">
      <p:cViewPr varScale="1">
        <p:scale>
          <a:sx n="83" d="100"/>
          <a:sy n="83" d="100"/>
        </p:scale>
        <p:origin x="-1584" y="-77"/>
      </p:cViewPr>
      <p:guideLst>
        <p:guide orient="horz" pos="4247"/>
        <p:guide orient="horz" pos="1298"/>
        <p:guide pos="171"/>
        <p:guide pos="6068"/>
        <p:guide pos="3846"/>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2917992" cy="493868"/>
          </a:xfrm>
          <a:prstGeom prst="rect">
            <a:avLst/>
          </a:prstGeom>
          <a:noFill/>
          <a:ln w="9525">
            <a:noFill/>
            <a:miter lim="800000"/>
            <a:headEnd/>
            <a:tailEnd/>
          </a:ln>
          <a:effectLst/>
        </p:spPr>
        <p:txBody>
          <a:bodyPr vert="horz" wrap="square" lIns="91452" tIns="45725" rIns="91452" bIns="45725" numCol="1" anchor="t" anchorCtr="0" compatLnSpc="1">
            <a:prstTxWarp prst="textNoShape">
              <a:avLst/>
            </a:prstTxWarp>
          </a:bodyPr>
          <a:lstStyle>
            <a:lvl1pPr eaLnBrk="1" latinLnBrk="1" hangingPunct="1">
              <a:defRPr sz="1200"/>
            </a:lvl1pPr>
          </a:lstStyle>
          <a:p>
            <a:pPr>
              <a:defRPr/>
            </a:pPr>
            <a:endParaRPr lang="en-US" altLang="ko-KR"/>
          </a:p>
        </p:txBody>
      </p:sp>
      <p:sp>
        <p:nvSpPr>
          <p:cNvPr id="4099" name="Rectangle 3"/>
          <p:cNvSpPr>
            <a:spLocks noGrp="1" noChangeArrowheads="1"/>
          </p:cNvSpPr>
          <p:nvPr>
            <p:ph type="dt" idx="1"/>
          </p:nvPr>
        </p:nvSpPr>
        <p:spPr bwMode="auto">
          <a:xfrm>
            <a:off x="3816199" y="0"/>
            <a:ext cx="2917992" cy="493868"/>
          </a:xfrm>
          <a:prstGeom prst="rect">
            <a:avLst/>
          </a:prstGeom>
          <a:noFill/>
          <a:ln w="9525">
            <a:noFill/>
            <a:miter lim="800000"/>
            <a:headEnd/>
            <a:tailEnd/>
          </a:ln>
          <a:effectLst/>
        </p:spPr>
        <p:txBody>
          <a:bodyPr vert="horz" wrap="square" lIns="91452" tIns="45725" rIns="91452" bIns="45725" numCol="1" anchor="t" anchorCtr="0" compatLnSpc="1">
            <a:prstTxWarp prst="textNoShape">
              <a:avLst/>
            </a:prstTxWarp>
          </a:bodyPr>
          <a:lstStyle>
            <a:lvl1pPr algn="r" eaLnBrk="1" latinLnBrk="1" hangingPunct="1">
              <a:defRPr sz="1200"/>
            </a:lvl1pPr>
          </a:lstStyle>
          <a:p>
            <a:pPr>
              <a:defRPr/>
            </a:pPr>
            <a:endParaRPr lang="en-US" altLang="ko-KR"/>
          </a:p>
        </p:txBody>
      </p:sp>
      <p:sp>
        <p:nvSpPr>
          <p:cNvPr id="3076" name="Rectangle 4"/>
          <p:cNvSpPr>
            <a:spLocks noGrp="1" noRot="1" noChangeAspect="1" noChangeArrowheads="1" noTextEdit="1"/>
          </p:cNvSpPr>
          <p:nvPr>
            <p:ph type="sldImg" idx="2"/>
          </p:nvPr>
        </p:nvSpPr>
        <p:spPr bwMode="auto">
          <a:xfrm>
            <a:off x="695325" y="739775"/>
            <a:ext cx="5345113" cy="3700463"/>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73262" y="4686223"/>
            <a:ext cx="5389240" cy="4440077"/>
          </a:xfrm>
          <a:prstGeom prst="rect">
            <a:avLst/>
          </a:prstGeom>
          <a:noFill/>
          <a:ln w="9525">
            <a:noFill/>
            <a:miter lim="800000"/>
            <a:headEnd/>
            <a:tailEnd/>
          </a:ln>
          <a:effectLst/>
        </p:spPr>
        <p:txBody>
          <a:bodyPr vert="horz" wrap="square" lIns="91452" tIns="45725" rIns="91452" bIns="45725" numCol="1" anchor="t" anchorCtr="0" compatLnSpc="1">
            <a:prstTxWarp prst="textNoShape">
              <a:avLst/>
            </a:prstTxWarp>
          </a:bodyPr>
          <a:lstStyle/>
          <a:p>
            <a:pPr lvl="0"/>
            <a:r>
              <a:rPr lang="ko-KR" altLang="en-US" noProof="0" smtClean="0"/>
              <a:t>마스터 텍스트 스타일을 편집합니다</a:t>
            </a:r>
          </a:p>
          <a:p>
            <a:pPr lvl="1"/>
            <a:r>
              <a:rPr lang="ko-KR" altLang="en-US" noProof="0" smtClean="0"/>
              <a:t>둘째 수준</a:t>
            </a:r>
          </a:p>
          <a:p>
            <a:pPr lvl="2"/>
            <a:r>
              <a:rPr lang="ko-KR" altLang="en-US" noProof="0" smtClean="0"/>
              <a:t>셋째 수준</a:t>
            </a:r>
          </a:p>
          <a:p>
            <a:pPr lvl="3"/>
            <a:r>
              <a:rPr lang="ko-KR" altLang="en-US" noProof="0" smtClean="0"/>
              <a:t>넷째 수준</a:t>
            </a:r>
          </a:p>
          <a:p>
            <a:pPr lvl="4"/>
            <a:r>
              <a:rPr lang="ko-KR" altLang="en-US" noProof="0" smtClean="0"/>
              <a:t>다섯째 수준</a:t>
            </a:r>
          </a:p>
        </p:txBody>
      </p:sp>
      <p:sp>
        <p:nvSpPr>
          <p:cNvPr id="4102" name="Rectangle 6"/>
          <p:cNvSpPr>
            <a:spLocks noGrp="1" noChangeArrowheads="1"/>
          </p:cNvSpPr>
          <p:nvPr>
            <p:ph type="ftr" sz="quarter" idx="4"/>
          </p:nvPr>
        </p:nvSpPr>
        <p:spPr bwMode="auto">
          <a:xfrm>
            <a:off x="1" y="9370868"/>
            <a:ext cx="2917992" cy="493867"/>
          </a:xfrm>
          <a:prstGeom prst="rect">
            <a:avLst/>
          </a:prstGeom>
          <a:noFill/>
          <a:ln w="9525">
            <a:noFill/>
            <a:miter lim="800000"/>
            <a:headEnd/>
            <a:tailEnd/>
          </a:ln>
          <a:effectLst/>
        </p:spPr>
        <p:txBody>
          <a:bodyPr vert="horz" wrap="square" lIns="91452" tIns="45725" rIns="91452" bIns="45725" numCol="1" anchor="b" anchorCtr="0" compatLnSpc="1">
            <a:prstTxWarp prst="textNoShape">
              <a:avLst/>
            </a:prstTxWarp>
          </a:bodyPr>
          <a:lstStyle>
            <a:lvl1pPr eaLnBrk="1" latinLnBrk="1" hangingPunct="1">
              <a:defRPr sz="1200"/>
            </a:lvl1pPr>
          </a:lstStyle>
          <a:p>
            <a:pPr>
              <a:defRPr/>
            </a:pPr>
            <a:endParaRPr lang="en-US" altLang="ko-KR"/>
          </a:p>
        </p:txBody>
      </p:sp>
      <p:sp>
        <p:nvSpPr>
          <p:cNvPr id="4103" name="Rectangle 7"/>
          <p:cNvSpPr>
            <a:spLocks noGrp="1" noChangeArrowheads="1"/>
          </p:cNvSpPr>
          <p:nvPr>
            <p:ph type="sldNum" sz="quarter" idx="5"/>
          </p:nvPr>
        </p:nvSpPr>
        <p:spPr bwMode="auto">
          <a:xfrm>
            <a:off x="3816199" y="9370868"/>
            <a:ext cx="2917992" cy="493867"/>
          </a:xfrm>
          <a:prstGeom prst="rect">
            <a:avLst/>
          </a:prstGeom>
          <a:noFill/>
          <a:ln w="9525">
            <a:noFill/>
            <a:miter lim="800000"/>
            <a:headEnd/>
            <a:tailEnd/>
          </a:ln>
          <a:effectLst/>
        </p:spPr>
        <p:txBody>
          <a:bodyPr vert="horz" wrap="square" lIns="91452" tIns="45725" rIns="91452" bIns="45725" numCol="1" anchor="b" anchorCtr="0" compatLnSpc="1">
            <a:prstTxWarp prst="textNoShape">
              <a:avLst/>
            </a:prstTxWarp>
          </a:bodyPr>
          <a:lstStyle>
            <a:lvl1pPr algn="r" eaLnBrk="1" latinLnBrk="1" hangingPunct="1">
              <a:defRPr sz="1200"/>
            </a:lvl1pPr>
          </a:lstStyle>
          <a:p>
            <a:pPr>
              <a:defRPr/>
            </a:pPr>
            <a:fld id="{4E371953-5C7C-4EA2-9CFA-B80DA9CAA58A}" type="slidenum">
              <a:rPr lang="en-US" altLang="ko-KR"/>
              <a:pPr>
                <a:defRPr/>
              </a:pPr>
              <a:t>‹#›</a:t>
            </a:fld>
            <a:endParaRPr lang="en-US" altLang="ko-KR"/>
          </a:p>
        </p:txBody>
      </p:sp>
    </p:spTree>
    <p:extLst>
      <p:ext uri="{BB962C8B-B14F-4D97-AF65-F5344CB8AC3E}">
        <p14:creationId xmlns="" xmlns:p14="http://schemas.microsoft.com/office/powerpoint/2010/main" val="3820586975"/>
      </p:ext>
    </p:extLst>
  </p:cSld>
  <p:clrMap bg1="lt1" tx1="dk1" bg2="lt2" tx2="dk2" accent1="accent1" accent2="accent2" accent3="accent3" accent4="accent4" accent5="accent5" accent6="accent6" hlink="hlink" folHlink="folHlink"/>
  <p:notesStyle>
    <a:lvl1pPr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1pPr>
    <a:lvl2pPr marL="457200"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2pPr>
    <a:lvl3pPr marL="914400"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3pPr>
    <a:lvl4pPr marL="1371600"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4pPr>
    <a:lvl5pPr marL="1828800"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742950" y="2130425"/>
            <a:ext cx="8420100" cy="1470025"/>
          </a:xfrm>
          <a:prstGeom prst="rect">
            <a:avLst/>
          </a:prstGeo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Tree>
    <p:extLst>
      <p:ext uri="{BB962C8B-B14F-4D97-AF65-F5344CB8AC3E}">
        <p14:creationId xmlns="" xmlns:p14="http://schemas.microsoft.com/office/powerpoint/2010/main" val="2656612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495300" y="274638"/>
            <a:ext cx="8915400" cy="1143000"/>
          </a:xfrm>
          <a:prstGeom prst="rect">
            <a:avLst/>
          </a:prstGeom>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95300" y="1600200"/>
            <a:ext cx="8915400" cy="4525963"/>
          </a:xfrm>
          <a:prstGeom prst="rect">
            <a:avLst/>
          </a:prstGeo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extLst>
      <p:ext uri="{BB962C8B-B14F-4D97-AF65-F5344CB8AC3E}">
        <p14:creationId xmlns="" xmlns:p14="http://schemas.microsoft.com/office/powerpoint/2010/main" val="3104917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7181850" y="274638"/>
            <a:ext cx="2228850" cy="5851525"/>
          </a:xfrm>
          <a:prstGeom prst="rect">
            <a:avLst/>
          </a:prstGeo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95300" y="274638"/>
            <a:ext cx="6534150" cy="5851525"/>
          </a:xfrm>
          <a:prstGeom prst="rect">
            <a:avLst/>
          </a:prstGeo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extLst>
      <p:ext uri="{BB962C8B-B14F-4D97-AF65-F5344CB8AC3E}">
        <p14:creationId xmlns="" xmlns:p14="http://schemas.microsoft.com/office/powerpoint/2010/main" val="3931050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95300" y="274638"/>
            <a:ext cx="8915400" cy="1143000"/>
          </a:xfrm>
          <a:prstGeom prst="rect">
            <a:avLst/>
          </a:prstGeo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495300" y="1600200"/>
            <a:ext cx="8915400" cy="4525963"/>
          </a:xfrm>
          <a:prstGeom prst="rect">
            <a:avLst/>
          </a:prstGeo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extLst>
      <p:ext uri="{BB962C8B-B14F-4D97-AF65-F5344CB8AC3E}">
        <p14:creationId xmlns="" xmlns:p14="http://schemas.microsoft.com/office/powerpoint/2010/main" val="2928884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82638" y="4406900"/>
            <a:ext cx="8420100" cy="1362075"/>
          </a:xfrm>
          <a:prstGeom prst="rect">
            <a:avLst/>
          </a:prstGeo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extLst>
      <p:ext uri="{BB962C8B-B14F-4D97-AF65-F5344CB8AC3E}">
        <p14:creationId xmlns="" xmlns:p14="http://schemas.microsoft.com/office/powerpoint/2010/main" val="3436705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a:xfrm>
            <a:off x="495300" y="274638"/>
            <a:ext cx="8915400" cy="1143000"/>
          </a:xfrm>
          <a:prstGeom prst="rect">
            <a:avLst/>
          </a:prstGeom>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extLst>
      <p:ext uri="{BB962C8B-B14F-4D97-AF65-F5344CB8AC3E}">
        <p14:creationId xmlns="" xmlns:p14="http://schemas.microsoft.com/office/powerpoint/2010/main" val="3095902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95300" y="274638"/>
            <a:ext cx="8915400" cy="1143000"/>
          </a:xfrm>
          <a:prstGeom prst="rect">
            <a:avLst/>
          </a:prstGeo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extLst>
      <p:ext uri="{BB962C8B-B14F-4D97-AF65-F5344CB8AC3E}">
        <p14:creationId xmlns="" xmlns:p14="http://schemas.microsoft.com/office/powerpoint/2010/main" val="1668325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a:xfrm>
            <a:off x="495300" y="274638"/>
            <a:ext cx="8915400" cy="1143000"/>
          </a:xfrm>
          <a:prstGeom prst="rect">
            <a:avLst/>
          </a:prstGeom>
        </p:spPr>
        <p:txBody>
          <a:bodyPr/>
          <a:lstStyle/>
          <a:p>
            <a:r>
              <a:rPr lang="ko-KR" altLang="en-US" smtClean="0"/>
              <a:t>마스터 제목 스타일 편집</a:t>
            </a:r>
            <a:endParaRPr lang="ko-KR" altLang="en-US"/>
          </a:p>
        </p:txBody>
      </p:sp>
    </p:spTree>
    <p:extLst>
      <p:ext uri="{BB962C8B-B14F-4D97-AF65-F5344CB8AC3E}">
        <p14:creationId xmlns="" xmlns:p14="http://schemas.microsoft.com/office/powerpoint/2010/main" val="2608719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1359647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95300" y="273050"/>
            <a:ext cx="3259138" cy="1162050"/>
          </a:xfrm>
          <a:prstGeom prst="rect">
            <a:avLst/>
          </a:prstGeo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extLst>
      <p:ext uri="{BB962C8B-B14F-4D97-AF65-F5344CB8AC3E}">
        <p14:creationId xmlns="" xmlns:p14="http://schemas.microsoft.com/office/powerpoint/2010/main" val="644800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941513" y="4800600"/>
            <a:ext cx="5943600" cy="566738"/>
          </a:xfrm>
          <a:prstGeom prst="rect">
            <a:avLst/>
          </a:prstGeo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extLst>
      <p:ext uri="{BB962C8B-B14F-4D97-AF65-F5344CB8AC3E}">
        <p14:creationId xmlns="" xmlns:p14="http://schemas.microsoft.com/office/powerpoint/2010/main" val="1904042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제목 1"/>
          <p:cNvSpPr>
            <a:spLocks noGrp="1"/>
          </p:cNvSpPr>
          <p:nvPr userDrawn="1"/>
        </p:nvSpPr>
        <p:spPr>
          <a:xfrm>
            <a:off x="727075" y="2108200"/>
            <a:ext cx="7772400" cy="1470025"/>
          </a:xfrm>
          <a:prstGeom prst="rect">
            <a:avLst/>
          </a:prstGeom>
        </p:spPr>
        <p:txBody>
          <a:bodyPr anchor="ctr">
            <a:normAutofit/>
          </a:bodyPr>
          <a:lstStyle>
            <a:lvl1pPr algn="ctr" defTabSz="914400" rtl="0" eaLnBrk="1" latinLnBrk="1" hangingPunct="1">
              <a:spcBef>
                <a:spcPct val="0"/>
              </a:spcBef>
              <a:buNone/>
              <a:defRPr sz="4400" kern="1200">
                <a:solidFill>
                  <a:schemeClr val="tx1"/>
                </a:solidFill>
                <a:latin typeface="+mj-lt"/>
                <a:ea typeface="+mj-ea"/>
                <a:cs typeface="+mj-cs"/>
              </a:defRPr>
            </a:lvl1pPr>
          </a:lstStyle>
          <a:p>
            <a:pPr>
              <a:defRPr/>
            </a:pPr>
            <a:endParaRPr lang="ko-KR" altLang="en-US"/>
          </a:p>
        </p:txBody>
      </p:sp>
      <p:sp>
        <p:nvSpPr>
          <p:cNvPr id="3" name="부제목 2"/>
          <p:cNvSpPr>
            <a:spLocks noGrp="1"/>
          </p:cNvSpPr>
          <p:nvPr userDrawn="1"/>
        </p:nvSpPr>
        <p:spPr>
          <a:xfrm>
            <a:off x="1412875" y="3863975"/>
            <a:ext cx="6400800" cy="1752600"/>
          </a:xfrm>
          <a:prstGeom prst="rect">
            <a:avLst/>
          </a:prstGeom>
        </p:spPr>
        <p:txBody>
          <a:bodyPr>
            <a:normAutofit/>
          </a:bodyPr>
          <a:lstStyle>
            <a:lvl1pPr marL="0" indent="0" algn="ctr" defTabSz="914400" rtl="0" eaLnBrk="1" latinLnBrk="1"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1"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1"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1"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1"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1"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1"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1"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1"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defRPr/>
            </a:pPr>
            <a:endParaRPr lang="ko-KR" altLang="en-US" dirty="0"/>
          </a:p>
        </p:txBody>
      </p:sp>
      <p:sp>
        <p:nvSpPr>
          <p:cNvPr id="4" name="Rectangle 7"/>
          <p:cNvSpPr>
            <a:spLocks noChangeArrowheads="1"/>
          </p:cNvSpPr>
          <p:nvPr userDrawn="1"/>
        </p:nvSpPr>
        <p:spPr bwMode="auto">
          <a:xfrm>
            <a:off x="58738" y="6551613"/>
            <a:ext cx="8604250" cy="46037"/>
          </a:xfrm>
          <a:prstGeom prst="rect">
            <a:avLst/>
          </a:prstGeom>
          <a:gradFill rotWithShape="0">
            <a:gsLst>
              <a:gs pos="0">
                <a:srgbClr val="000080"/>
              </a:gs>
              <a:gs pos="100000">
                <a:srgbClr val="000080">
                  <a:gamma/>
                  <a:tint val="18039"/>
                  <a:invGamma/>
                </a:srgbClr>
              </a:gs>
            </a:gsLst>
            <a:lin ang="0" scaled="1"/>
          </a:gradFill>
          <a:ln w="9525">
            <a:noFill/>
            <a:miter lim="800000"/>
            <a:headEnd/>
            <a:tailEnd/>
          </a:ln>
          <a:effectLst/>
        </p:spPr>
        <p:txBody>
          <a:bodyPr wrap="none" anchor="ct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endParaRPr lang="ko-KR" altLang="en-US"/>
          </a:p>
        </p:txBody>
      </p:sp>
      <p:pic>
        <p:nvPicPr>
          <p:cNvPr id="1029" name="Picture 15" descr="dcs1"/>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8674100" y="6553200"/>
            <a:ext cx="1174750" cy="260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Rectangle 7"/>
          <p:cNvSpPr>
            <a:spLocks noChangeArrowheads="1"/>
          </p:cNvSpPr>
          <p:nvPr userDrawn="1"/>
        </p:nvSpPr>
        <p:spPr bwMode="auto">
          <a:xfrm>
            <a:off x="58738" y="503238"/>
            <a:ext cx="8604250" cy="46037"/>
          </a:xfrm>
          <a:prstGeom prst="rect">
            <a:avLst/>
          </a:prstGeom>
          <a:gradFill rotWithShape="0">
            <a:gsLst>
              <a:gs pos="0">
                <a:srgbClr val="000080"/>
              </a:gs>
              <a:gs pos="100000">
                <a:srgbClr val="000080">
                  <a:gamma/>
                  <a:tint val="18039"/>
                  <a:invGamma/>
                </a:srgbClr>
              </a:gs>
            </a:gsLst>
            <a:lin ang="0" scaled="1"/>
          </a:gradFill>
          <a:ln w="9525">
            <a:noFill/>
            <a:miter lim="800000"/>
            <a:headEnd/>
            <a:tailEnd/>
          </a:ln>
          <a:effectLst/>
        </p:spPr>
        <p:txBody>
          <a:bodyPr wrap="none" anchor="ct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endParaRPr lang="ko-KR" altLang="en-US"/>
          </a:p>
        </p:txBody>
      </p:sp>
      <p:pic>
        <p:nvPicPr>
          <p:cNvPr id="1031" name="그림 6"/>
          <p:cNvPicPr>
            <a:picLocks noChangeAspect="1"/>
          </p:cNvPicPr>
          <p:nvPr userDrawn="1"/>
        </p:nvPicPr>
        <p:blipFill>
          <a:blip r:embed="rId14" cstate="print">
            <a:extLst>
              <a:ext uri="{28A0092B-C50C-407E-A947-70E740481C1C}">
                <a14:useLocalDpi xmlns="" xmlns:a14="http://schemas.microsoft.com/office/drawing/2010/main" val="0"/>
              </a:ext>
            </a:extLst>
          </a:blip>
          <a:srcRect/>
          <a:stretch>
            <a:fillRect/>
          </a:stretch>
        </p:blipFill>
        <p:spPr bwMode="auto">
          <a:xfrm>
            <a:off x="8097838" y="44450"/>
            <a:ext cx="1751012" cy="257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바닥글 개체 틀 3"/>
          <p:cNvSpPr txBox="1">
            <a:spLocks/>
          </p:cNvSpPr>
          <p:nvPr userDrawn="1"/>
        </p:nvSpPr>
        <p:spPr bwMode="auto">
          <a:xfrm>
            <a:off x="57150" y="6616700"/>
            <a:ext cx="1382713" cy="268288"/>
          </a:xfrm>
          <a:prstGeom prst="rect">
            <a:avLst/>
          </a:prstGeom>
          <a:noFill/>
          <a:ln w="9525">
            <a:noFill/>
            <a:miter lim="800000"/>
            <a:headEnd/>
            <a:tailEnd/>
          </a:ln>
          <a:effectLst/>
        </p:spPr>
        <p:txBody>
          <a:bodyPr lIns="91395" tIns="45698" rIns="91395" bIns="45698"/>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r>
              <a:rPr lang="ko-KR" altLang="en-US" sz="1050" b="1" i="1" dirty="0">
                <a:solidFill>
                  <a:srgbClr val="777777"/>
                </a:solidFill>
                <a:latin typeface="HY헤드라인M" pitchFamily="18" charset="-127"/>
                <a:ea typeface="HY헤드라인M" pitchFamily="18" charset="-127"/>
              </a:rPr>
              <a:t>화합    혁신     창조</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latinLnBrk="1" hangingPunct="0">
        <a:spcBef>
          <a:spcPct val="0"/>
        </a:spcBef>
        <a:spcAft>
          <a:spcPct val="0"/>
        </a:spcAft>
        <a:defRPr kumimoji="1" sz="4400">
          <a:solidFill>
            <a:schemeClr val="tx2"/>
          </a:solidFill>
          <a:latin typeface="+mj-lt"/>
          <a:ea typeface="+mj-ea"/>
          <a:cs typeface="+mj-cs"/>
        </a:defRPr>
      </a:lvl1pPr>
      <a:lvl2pPr algn="ctr" rtl="0" eaLnBrk="0" fontAlgn="base" latinLnBrk="1" hangingPunct="0">
        <a:spcBef>
          <a:spcPct val="0"/>
        </a:spcBef>
        <a:spcAft>
          <a:spcPct val="0"/>
        </a:spcAft>
        <a:defRPr kumimoji="1" sz="4400">
          <a:solidFill>
            <a:schemeClr val="tx2"/>
          </a:solidFill>
          <a:latin typeface="굴림" pitchFamily="50" charset="-127"/>
          <a:ea typeface="굴림" pitchFamily="50" charset="-127"/>
        </a:defRPr>
      </a:lvl2pPr>
      <a:lvl3pPr algn="ctr" rtl="0" eaLnBrk="0" fontAlgn="base" latinLnBrk="1" hangingPunct="0">
        <a:spcBef>
          <a:spcPct val="0"/>
        </a:spcBef>
        <a:spcAft>
          <a:spcPct val="0"/>
        </a:spcAft>
        <a:defRPr kumimoji="1" sz="4400">
          <a:solidFill>
            <a:schemeClr val="tx2"/>
          </a:solidFill>
          <a:latin typeface="굴림" pitchFamily="50" charset="-127"/>
          <a:ea typeface="굴림" pitchFamily="50" charset="-127"/>
        </a:defRPr>
      </a:lvl3pPr>
      <a:lvl4pPr algn="ctr" rtl="0" eaLnBrk="0" fontAlgn="base" latinLnBrk="1" hangingPunct="0">
        <a:spcBef>
          <a:spcPct val="0"/>
        </a:spcBef>
        <a:spcAft>
          <a:spcPct val="0"/>
        </a:spcAft>
        <a:defRPr kumimoji="1" sz="4400">
          <a:solidFill>
            <a:schemeClr val="tx2"/>
          </a:solidFill>
          <a:latin typeface="굴림" pitchFamily="50" charset="-127"/>
          <a:ea typeface="굴림" pitchFamily="50" charset="-127"/>
        </a:defRPr>
      </a:lvl4pPr>
      <a:lvl5pPr algn="ctr" rtl="0" eaLnBrk="0" fontAlgn="base" latinLnBrk="1" hangingPunct="0">
        <a:spcBef>
          <a:spcPct val="0"/>
        </a:spcBef>
        <a:spcAft>
          <a:spcPct val="0"/>
        </a:spcAft>
        <a:defRPr kumimoji="1" sz="4400">
          <a:solidFill>
            <a:schemeClr val="tx2"/>
          </a:solidFill>
          <a:latin typeface="굴림" pitchFamily="50" charset="-127"/>
          <a:ea typeface="굴림" pitchFamily="50" charset="-127"/>
        </a:defRPr>
      </a:lvl5pPr>
      <a:lvl6pPr marL="457200" algn="ctr" rtl="0" fontAlgn="base" latinLnBrk="1">
        <a:spcBef>
          <a:spcPct val="0"/>
        </a:spcBef>
        <a:spcAft>
          <a:spcPct val="0"/>
        </a:spcAft>
        <a:defRPr kumimoji="1" sz="4400">
          <a:solidFill>
            <a:schemeClr val="tx2"/>
          </a:solidFill>
          <a:latin typeface="굴림" pitchFamily="50" charset="-127"/>
          <a:ea typeface="굴림" pitchFamily="50" charset="-127"/>
        </a:defRPr>
      </a:lvl6pPr>
      <a:lvl7pPr marL="914400" algn="ctr" rtl="0" fontAlgn="base" latinLnBrk="1">
        <a:spcBef>
          <a:spcPct val="0"/>
        </a:spcBef>
        <a:spcAft>
          <a:spcPct val="0"/>
        </a:spcAft>
        <a:defRPr kumimoji="1" sz="4400">
          <a:solidFill>
            <a:schemeClr val="tx2"/>
          </a:solidFill>
          <a:latin typeface="굴림" pitchFamily="50" charset="-127"/>
          <a:ea typeface="굴림" pitchFamily="50" charset="-127"/>
        </a:defRPr>
      </a:lvl7pPr>
      <a:lvl8pPr marL="1371600" algn="ctr" rtl="0" fontAlgn="base" latinLnBrk="1">
        <a:spcBef>
          <a:spcPct val="0"/>
        </a:spcBef>
        <a:spcAft>
          <a:spcPct val="0"/>
        </a:spcAft>
        <a:defRPr kumimoji="1" sz="4400">
          <a:solidFill>
            <a:schemeClr val="tx2"/>
          </a:solidFill>
          <a:latin typeface="굴림" pitchFamily="50" charset="-127"/>
          <a:ea typeface="굴림" pitchFamily="50" charset="-127"/>
        </a:defRPr>
      </a:lvl8pPr>
      <a:lvl9pPr marL="1828800" algn="ctr" rtl="0" fontAlgn="base" latinLnBrk="1">
        <a:spcBef>
          <a:spcPct val="0"/>
        </a:spcBef>
        <a:spcAft>
          <a:spcPct val="0"/>
        </a:spcAft>
        <a:defRPr kumimoji="1" sz="4400">
          <a:solidFill>
            <a:schemeClr val="tx2"/>
          </a:solidFill>
          <a:latin typeface="굴림" pitchFamily="50" charset="-127"/>
          <a:ea typeface="굴림" pitchFamily="50" charset="-127"/>
        </a:defRPr>
      </a:lvl9pPr>
    </p:titleStyle>
    <p:bodyStyle>
      <a:lvl1pPr marL="342900" indent="-342900" algn="l" rtl="0" eaLnBrk="0" fontAlgn="base" latinLnBrk="1"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latinLnBrk="1" hangingPunct="0">
        <a:spcBef>
          <a:spcPct val="20000"/>
        </a:spcBef>
        <a:spcAft>
          <a:spcPct val="0"/>
        </a:spcAft>
        <a:buChar char="–"/>
        <a:defRPr kumimoji="1" sz="2800">
          <a:solidFill>
            <a:schemeClr val="tx1"/>
          </a:solidFill>
          <a:latin typeface="+mn-lt"/>
          <a:ea typeface="+mn-ea"/>
        </a:defRPr>
      </a:lvl2pPr>
      <a:lvl3pPr marL="1143000" indent="-228600" algn="l" rtl="0" eaLnBrk="0" fontAlgn="base" latinLnBrk="1" hangingPunct="0">
        <a:spcBef>
          <a:spcPct val="20000"/>
        </a:spcBef>
        <a:spcAft>
          <a:spcPct val="0"/>
        </a:spcAft>
        <a:buChar char="•"/>
        <a:defRPr kumimoji="1" sz="2400">
          <a:solidFill>
            <a:schemeClr val="tx1"/>
          </a:solidFill>
          <a:latin typeface="+mn-lt"/>
          <a:ea typeface="+mn-ea"/>
        </a:defRPr>
      </a:lvl3pPr>
      <a:lvl4pPr marL="1600200" indent="-228600" algn="l" rtl="0" eaLnBrk="0" fontAlgn="base" latinLnBrk="1" hangingPunct="0">
        <a:spcBef>
          <a:spcPct val="20000"/>
        </a:spcBef>
        <a:spcAft>
          <a:spcPct val="0"/>
        </a:spcAft>
        <a:buChar char="–"/>
        <a:defRPr kumimoji="1" sz="2000">
          <a:solidFill>
            <a:schemeClr val="tx1"/>
          </a:solidFill>
          <a:latin typeface="+mn-lt"/>
          <a:ea typeface="+mn-ea"/>
        </a:defRPr>
      </a:lvl4pPr>
      <a:lvl5pPr marL="2057400" indent="-228600" algn="l" rtl="0" eaLnBrk="0" fontAlgn="base" latinLnBrk="1" hangingPunct="0">
        <a:spcBef>
          <a:spcPct val="20000"/>
        </a:spcBef>
        <a:spcAft>
          <a:spcPct val="0"/>
        </a:spcAft>
        <a:buChar char="»"/>
        <a:defRPr kumimoji="1" sz="2000">
          <a:solidFill>
            <a:schemeClr val="tx1"/>
          </a:solidFill>
          <a:latin typeface="+mn-lt"/>
          <a:ea typeface="+mn-ea"/>
        </a:defRPr>
      </a:lvl5pPr>
      <a:lvl6pPr marL="2514600" indent="-228600" algn="l" rtl="0" fontAlgn="base" latinLnBrk="1">
        <a:spcBef>
          <a:spcPct val="20000"/>
        </a:spcBef>
        <a:spcAft>
          <a:spcPct val="0"/>
        </a:spcAft>
        <a:buChar char="»"/>
        <a:defRPr kumimoji="1" sz="2000">
          <a:solidFill>
            <a:schemeClr val="tx1"/>
          </a:solidFill>
          <a:latin typeface="+mn-lt"/>
          <a:ea typeface="+mn-ea"/>
        </a:defRPr>
      </a:lvl6pPr>
      <a:lvl7pPr marL="2971800" indent="-228600" algn="l" rtl="0" fontAlgn="base" latinLnBrk="1">
        <a:spcBef>
          <a:spcPct val="20000"/>
        </a:spcBef>
        <a:spcAft>
          <a:spcPct val="0"/>
        </a:spcAft>
        <a:buChar char="»"/>
        <a:defRPr kumimoji="1" sz="2000">
          <a:solidFill>
            <a:schemeClr val="tx1"/>
          </a:solidFill>
          <a:latin typeface="+mn-lt"/>
          <a:ea typeface="+mn-ea"/>
        </a:defRPr>
      </a:lvl7pPr>
      <a:lvl8pPr marL="3429000" indent="-228600" algn="l" rtl="0" fontAlgn="base" latinLnBrk="1">
        <a:spcBef>
          <a:spcPct val="20000"/>
        </a:spcBef>
        <a:spcAft>
          <a:spcPct val="0"/>
        </a:spcAft>
        <a:buChar char="»"/>
        <a:defRPr kumimoji="1" sz="2000">
          <a:solidFill>
            <a:schemeClr val="tx1"/>
          </a:solidFill>
          <a:latin typeface="+mn-lt"/>
          <a:ea typeface="+mn-ea"/>
        </a:defRPr>
      </a:lvl8pPr>
      <a:lvl9pPr marL="3886200" indent="-228600" algn="l" rtl="0" fontAlgn="base" latinLnBrk="1">
        <a:spcBef>
          <a:spcPct val="20000"/>
        </a:spcBef>
        <a:spcAft>
          <a:spcPct val="0"/>
        </a:spcAft>
        <a:buChar char="»"/>
        <a:defRPr kumimoji="1" sz="2000">
          <a:solidFill>
            <a:schemeClr val="tx1"/>
          </a:solidFill>
          <a:latin typeface="+mn-lt"/>
          <a:ea typeface="+mn-ea"/>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3742" name="Group 78"/>
          <p:cNvGraphicFramePr>
            <a:graphicFrameLocks noGrp="1"/>
          </p:cNvGraphicFramePr>
          <p:nvPr>
            <p:extLst>
              <p:ext uri="{D42A27DB-BD31-4B8C-83A1-F6EECF244321}">
                <p14:modId xmlns="" xmlns:p14="http://schemas.microsoft.com/office/powerpoint/2010/main" val="3627143254"/>
              </p:ext>
            </p:extLst>
          </p:nvPr>
        </p:nvGraphicFramePr>
        <p:xfrm>
          <a:off x="125473" y="620688"/>
          <a:ext cx="9605818" cy="5760641"/>
        </p:xfrm>
        <a:graphic>
          <a:graphicData uri="http://schemas.openxmlformats.org/drawingml/2006/table">
            <a:tbl>
              <a:tblPr/>
              <a:tblGrid>
                <a:gridCol w="9605818">
                  <a:extLst>
                    <a:ext uri="{9D8B030D-6E8A-4147-A177-3AD203B41FA5}">
                      <a16:colId xmlns="" xmlns:a16="http://schemas.microsoft.com/office/drawing/2014/main" val="20000"/>
                    </a:ext>
                  </a:extLst>
                </a:gridCol>
              </a:tblGrid>
              <a:tr h="5760641">
                <a:tc>
                  <a:txBody>
                    <a:bodyPr/>
                    <a:lstStyle/>
                    <a:p>
                      <a:pPr latinLnBrk="0"/>
                      <a:r>
                        <a:rPr lang="en-US" sz="1800" b="0" kern="1200" dirty="0" smtClean="0">
                          <a:solidFill>
                            <a:schemeClr val="tx1"/>
                          </a:solidFill>
                          <a:latin typeface="맑은 고딕" pitchFamily="50" charset="-127"/>
                          <a:ea typeface="맑은 고딕" pitchFamily="50" charset="-127"/>
                          <a:cs typeface="+mn-cs"/>
                        </a:rPr>
                        <a:t>◆</a:t>
                      </a:r>
                      <a:r>
                        <a:rPr lang="ko-KR" altLang="en-US" sz="1800" b="0" kern="1200" dirty="0" err="1" smtClean="0">
                          <a:solidFill>
                            <a:schemeClr val="tx1"/>
                          </a:solidFill>
                          <a:latin typeface="맑은 고딕" pitchFamily="50" charset="-127"/>
                          <a:ea typeface="맑은 고딕" pitchFamily="50" charset="-127"/>
                          <a:cs typeface="+mn-cs"/>
                        </a:rPr>
                        <a:t>산업혁명에대한설명</a:t>
                      </a:r>
                      <a:endParaRPr lang="ko-KR" altLang="en-US" sz="1800" b="0" kern="1200" dirty="0" smtClean="0">
                        <a:solidFill>
                          <a:schemeClr val="tx1"/>
                        </a:solidFill>
                        <a:latin typeface="맑은 고딕" pitchFamily="50" charset="-127"/>
                        <a:ea typeface="맑은 고딕" pitchFamily="50" charset="-127"/>
                        <a:cs typeface="+mn-cs"/>
                      </a:endParaRPr>
                    </a:p>
                    <a:p>
                      <a:pPr latinLnBrk="0"/>
                      <a:r>
                        <a:rPr lang="en-US" sz="1800" b="0" kern="1200" dirty="0" smtClean="0">
                          <a:solidFill>
                            <a:schemeClr val="tx1"/>
                          </a:solidFill>
                          <a:latin typeface="맑은 고딕" pitchFamily="50" charset="-127"/>
                          <a:ea typeface="맑은 고딕" pitchFamily="50" charset="-127"/>
                          <a:cs typeface="+mn-cs"/>
                        </a:rPr>
                        <a:t>-</a:t>
                      </a:r>
                      <a:r>
                        <a:rPr lang="ko-KR" altLang="en-US" sz="1800" b="0" kern="1200" dirty="0" smtClean="0">
                          <a:solidFill>
                            <a:schemeClr val="tx1"/>
                          </a:solidFill>
                          <a:latin typeface="맑은 고딕" pitchFamily="50" charset="-127"/>
                          <a:ea typeface="맑은 고딕" pitchFamily="50" charset="-127"/>
                          <a:cs typeface="+mn-cs"/>
                        </a:rPr>
                        <a:t>현재는</a:t>
                      </a:r>
                      <a:r>
                        <a:rPr lang="en-US" sz="1800" b="0" kern="1200" dirty="0" smtClean="0">
                          <a:solidFill>
                            <a:schemeClr val="tx1"/>
                          </a:solidFill>
                          <a:latin typeface="맑은 고딕" pitchFamily="50" charset="-127"/>
                          <a:ea typeface="맑은 고딕" pitchFamily="50" charset="-127"/>
                          <a:cs typeface="+mn-cs"/>
                        </a:rPr>
                        <a:t> 4</a:t>
                      </a:r>
                      <a:r>
                        <a:rPr lang="ko-KR" altLang="en-US" sz="1800" b="0" kern="1200" dirty="0" err="1" smtClean="0">
                          <a:solidFill>
                            <a:schemeClr val="tx1"/>
                          </a:solidFill>
                          <a:latin typeface="맑은 고딕" pitchFamily="50" charset="-127"/>
                          <a:ea typeface="맑은 고딕" pitchFamily="50" charset="-127"/>
                          <a:cs typeface="+mn-cs"/>
                        </a:rPr>
                        <a:t>차산업혁명의시대이다</a:t>
                      </a:r>
                      <a:r>
                        <a:rPr lang="en-US" sz="1800" b="0" kern="1200" dirty="0" smtClean="0">
                          <a:solidFill>
                            <a:schemeClr val="tx1"/>
                          </a:solidFill>
                          <a:latin typeface="맑은 고딕" pitchFamily="50" charset="-127"/>
                          <a:ea typeface="맑은 고딕" pitchFamily="50" charset="-127"/>
                          <a:cs typeface="+mn-cs"/>
                        </a:rPr>
                        <a:t>.</a:t>
                      </a:r>
                      <a:endParaRPr lang="ko-KR" altLang="en-US" sz="1800" b="0" kern="1200" dirty="0" smtClean="0">
                        <a:solidFill>
                          <a:schemeClr val="tx1"/>
                        </a:solidFill>
                        <a:latin typeface="맑은 고딕" pitchFamily="50" charset="-127"/>
                        <a:ea typeface="맑은 고딕" pitchFamily="50" charset="-127"/>
                        <a:cs typeface="+mn-cs"/>
                      </a:endParaRPr>
                    </a:p>
                    <a:p>
                      <a:pPr latinLnBrk="0"/>
                      <a:r>
                        <a:rPr lang="en-US" sz="1800" b="0" kern="1200" dirty="0" smtClean="0">
                          <a:solidFill>
                            <a:schemeClr val="tx1"/>
                          </a:solidFill>
                          <a:latin typeface="맑은 고딕" pitchFamily="50" charset="-127"/>
                          <a:ea typeface="맑은 고딕" pitchFamily="50" charset="-127"/>
                          <a:cs typeface="+mn-cs"/>
                        </a:rPr>
                        <a:t> -</a:t>
                      </a:r>
                      <a:r>
                        <a:rPr lang="ko-KR" altLang="en-US" sz="1800" b="0" kern="1200" dirty="0" smtClean="0">
                          <a:solidFill>
                            <a:schemeClr val="tx1"/>
                          </a:solidFill>
                          <a:latin typeface="맑은 고딕" pitchFamily="50" charset="-127"/>
                          <a:ea typeface="맑은 고딕" pitchFamily="50" charset="-127"/>
                          <a:cs typeface="+mn-cs"/>
                        </a:rPr>
                        <a:t>인터넷과</a:t>
                      </a:r>
                      <a:r>
                        <a:rPr lang="en-US" sz="1800" b="0" kern="1200" dirty="0" smtClean="0">
                          <a:solidFill>
                            <a:schemeClr val="tx1"/>
                          </a:solidFill>
                          <a:latin typeface="맑은 고딕" pitchFamily="50" charset="-127"/>
                          <a:ea typeface="맑은 고딕" pitchFamily="50" charset="-127"/>
                          <a:cs typeface="+mn-cs"/>
                        </a:rPr>
                        <a:t> PC </a:t>
                      </a:r>
                      <a:r>
                        <a:rPr lang="ko-KR" altLang="en-US" sz="1800" b="0" kern="1200" dirty="0" err="1" smtClean="0">
                          <a:solidFill>
                            <a:schemeClr val="tx1"/>
                          </a:solidFill>
                          <a:latin typeface="맑은 고딕" pitchFamily="50" charset="-127"/>
                          <a:ea typeface="맑은 고딕" pitchFamily="50" charset="-127"/>
                          <a:cs typeface="+mn-cs"/>
                        </a:rPr>
                        <a:t>기반의지식정보혁명을가리켜</a:t>
                      </a:r>
                      <a:r>
                        <a:rPr lang="en-US" sz="1800" b="0" kern="1200" dirty="0" smtClean="0">
                          <a:solidFill>
                            <a:schemeClr val="tx1"/>
                          </a:solidFill>
                          <a:latin typeface="맑은 고딕" pitchFamily="50" charset="-127"/>
                          <a:ea typeface="맑은 고딕" pitchFamily="50" charset="-127"/>
                          <a:cs typeface="+mn-cs"/>
                        </a:rPr>
                        <a:t> 3</a:t>
                      </a:r>
                      <a:r>
                        <a:rPr lang="ko-KR" altLang="en-US" sz="1800" b="0" kern="1200" dirty="0" err="1" smtClean="0">
                          <a:solidFill>
                            <a:schemeClr val="tx1"/>
                          </a:solidFill>
                          <a:latin typeface="맑은 고딕" pitchFamily="50" charset="-127"/>
                          <a:ea typeface="맑은 고딕" pitchFamily="50" charset="-127"/>
                          <a:cs typeface="+mn-cs"/>
                        </a:rPr>
                        <a:t>차산업혁명이라한다</a:t>
                      </a:r>
                      <a:r>
                        <a:rPr lang="en-US" sz="1800" b="0" kern="1200" dirty="0" smtClean="0">
                          <a:solidFill>
                            <a:schemeClr val="tx1"/>
                          </a:solidFill>
                          <a:latin typeface="맑은 고딕" pitchFamily="50" charset="-127"/>
                          <a:ea typeface="맑은 고딕" pitchFamily="50" charset="-127"/>
                          <a:cs typeface="+mn-cs"/>
                        </a:rPr>
                        <a:t>.</a:t>
                      </a:r>
                      <a:endParaRPr lang="ko-KR" altLang="en-US" sz="1800" b="0" kern="1200" dirty="0" smtClean="0">
                        <a:solidFill>
                          <a:schemeClr val="tx1"/>
                        </a:solidFill>
                        <a:latin typeface="맑은 고딕" pitchFamily="50" charset="-127"/>
                        <a:ea typeface="맑은 고딕" pitchFamily="50" charset="-127"/>
                        <a:cs typeface="+mn-cs"/>
                      </a:endParaRPr>
                    </a:p>
                    <a:p>
                      <a:pPr latinLnBrk="0"/>
                      <a:r>
                        <a:rPr lang="en-US" sz="1800" b="0" kern="1200" dirty="0" smtClean="0">
                          <a:solidFill>
                            <a:schemeClr val="tx1"/>
                          </a:solidFill>
                          <a:latin typeface="맑은 고딕" pitchFamily="50" charset="-127"/>
                          <a:ea typeface="맑은 고딕" pitchFamily="50" charset="-127"/>
                          <a:cs typeface="+mn-cs"/>
                        </a:rPr>
                        <a:t> -</a:t>
                      </a:r>
                      <a:r>
                        <a:rPr lang="ko-KR" altLang="en-US" sz="1800" b="0" kern="1200" dirty="0" err="1" smtClean="0">
                          <a:solidFill>
                            <a:schemeClr val="tx1"/>
                          </a:solidFill>
                          <a:latin typeface="맑은 고딕" pitchFamily="50" charset="-127"/>
                          <a:ea typeface="맑은 고딕" pitchFamily="50" charset="-127"/>
                          <a:cs typeface="+mn-cs"/>
                        </a:rPr>
                        <a:t>산업혁명이란산업의생산성이놀라울만큼급증했을때사용가능한용어이다</a:t>
                      </a:r>
                      <a:r>
                        <a:rPr lang="en-US" sz="1800" b="0" kern="1200" dirty="0" smtClean="0">
                          <a:solidFill>
                            <a:schemeClr val="tx1"/>
                          </a:solidFill>
                          <a:latin typeface="맑은 고딕" pitchFamily="50" charset="-127"/>
                          <a:ea typeface="맑은 고딕" pitchFamily="50" charset="-127"/>
                          <a:cs typeface="+mn-cs"/>
                        </a:rPr>
                        <a:t>.</a:t>
                      </a:r>
                      <a:endParaRPr lang="ko-KR" altLang="en-US" sz="1800" b="0" kern="1200" dirty="0" smtClean="0">
                        <a:solidFill>
                          <a:schemeClr val="tx1"/>
                        </a:solidFill>
                        <a:latin typeface="맑은 고딕" pitchFamily="50" charset="-127"/>
                        <a:ea typeface="맑은 고딕" pitchFamily="50" charset="-127"/>
                        <a:cs typeface="+mn-cs"/>
                      </a:endParaRPr>
                    </a:p>
                    <a:p>
                      <a:pPr latinLnBrk="0"/>
                      <a:r>
                        <a:rPr lang="en-US" sz="1800" b="0" kern="1200" dirty="0" smtClean="0">
                          <a:solidFill>
                            <a:schemeClr val="tx1"/>
                          </a:solidFill>
                          <a:latin typeface="맑은 고딕" pitchFamily="50" charset="-127"/>
                          <a:ea typeface="맑은 고딕" pitchFamily="50" charset="-127"/>
                          <a:cs typeface="+mn-cs"/>
                        </a:rPr>
                        <a:t> </a:t>
                      </a:r>
                      <a:endParaRPr lang="ko-KR" altLang="en-US" sz="1800" b="0" kern="1200" dirty="0" smtClean="0">
                        <a:solidFill>
                          <a:schemeClr val="tx1"/>
                        </a:solidFill>
                        <a:latin typeface="맑은 고딕" pitchFamily="50" charset="-127"/>
                        <a:ea typeface="맑은 고딕" pitchFamily="50" charset="-127"/>
                        <a:cs typeface="+mn-cs"/>
                      </a:endParaRPr>
                    </a:p>
                    <a:p>
                      <a:pPr latinLnBrk="0"/>
                      <a:r>
                        <a:rPr lang="en-US" sz="1800" b="0" kern="1200" dirty="0" smtClean="0">
                          <a:solidFill>
                            <a:schemeClr val="tx1"/>
                          </a:solidFill>
                          <a:latin typeface="맑은 고딕" pitchFamily="50" charset="-127"/>
                          <a:ea typeface="맑은 고딕" pitchFamily="50" charset="-127"/>
                          <a:cs typeface="+mn-cs"/>
                        </a:rPr>
                        <a:t>◆4</a:t>
                      </a:r>
                      <a:r>
                        <a:rPr lang="ko-KR" altLang="en-US" sz="1800" b="0" kern="1200" dirty="0" err="1" smtClean="0">
                          <a:solidFill>
                            <a:schemeClr val="tx1"/>
                          </a:solidFill>
                          <a:latin typeface="맑은 고딕" pitchFamily="50" charset="-127"/>
                          <a:ea typeface="맑은 고딕" pitchFamily="50" charset="-127"/>
                          <a:cs typeface="+mn-cs"/>
                        </a:rPr>
                        <a:t>차산업혁명시대에서기업의경쟁력을결정하는것으로옳은것은진화된플랫폼의소유이다</a:t>
                      </a:r>
                      <a:r>
                        <a:rPr lang="en-US" sz="1800" b="0" kern="1200" dirty="0" smtClean="0">
                          <a:solidFill>
                            <a:schemeClr val="tx1"/>
                          </a:solidFill>
                          <a:latin typeface="맑은 고딕" pitchFamily="50" charset="-127"/>
                          <a:ea typeface="맑은 고딕" pitchFamily="50" charset="-127"/>
                          <a:cs typeface="+mn-cs"/>
                        </a:rPr>
                        <a:t>.</a:t>
                      </a:r>
                      <a:endParaRPr lang="ko-KR" altLang="en-US" sz="1800" b="0" kern="1200" dirty="0" smtClean="0">
                        <a:solidFill>
                          <a:schemeClr val="tx1"/>
                        </a:solidFill>
                        <a:latin typeface="맑은 고딕" pitchFamily="50" charset="-127"/>
                        <a:ea typeface="맑은 고딕" pitchFamily="50" charset="-127"/>
                        <a:cs typeface="+mn-cs"/>
                      </a:endParaRPr>
                    </a:p>
                    <a:p>
                      <a:pPr latinLnBrk="0"/>
                      <a:r>
                        <a:rPr lang="en-US" sz="1800" b="0" kern="1200" dirty="0" smtClean="0">
                          <a:solidFill>
                            <a:schemeClr val="tx1"/>
                          </a:solidFill>
                          <a:latin typeface="맑은 고딕" pitchFamily="50" charset="-127"/>
                          <a:ea typeface="맑은 고딕" pitchFamily="50" charset="-127"/>
                          <a:cs typeface="+mn-cs"/>
                        </a:rPr>
                        <a:t> </a:t>
                      </a:r>
                      <a:endParaRPr lang="ko-KR" altLang="en-US" sz="1800" b="0" kern="1200" dirty="0" smtClean="0">
                        <a:solidFill>
                          <a:schemeClr val="tx1"/>
                        </a:solidFill>
                        <a:latin typeface="맑은 고딕" pitchFamily="50" charset="-127"/>
                        <a:ea typeface="맑은 고딕" pitchFamily="50" charset="-127"/>
                        <a:cs typeface="+mn-cs"/>
                      </a:endParaRPr>
                    </a:p>
                    <a:p>
                      <a:pPr latinLnBrk="0"/>
                      <a:r>
                        <a:rPr lang="en-US" sz="1800" b="0" kern="1200" dirty="0" smtClean="0">
                          <a:solidFill>
                            <a:schemeClr val="tx1"/>
                          </a:solidFill>
                          <a:latin typeface="맑은 고딕" pitchFamily="50" charset="-127"/>
                          <a:ea typeface="맑은 고딕" pitchFamily="50" charset="-127"/>
                          <a:cs typeface="+mn-cs"/>
                        </a:rPr>
                        <a:t>◆</a:t>
                      </a:r>
                      <a:r>
                        <a:rPr lang="ko-KR" altLang="en-US" sz="1800" b="0" kern="1200" dirty="0" err="1" smtClean="0">
                          <a:solidFill>
                            <a:schemeClr val="tx1"/>
                          </a:solidFill>
                          <a:latin typeface="맑은 고딕" pitchFamily="50" charset="-127"/>
                          <a:ea typeface="맑은 고딕" pitchFamily="50" charset="-127"/>
                          <a:cs typeface="+mn-cs"/>
                        </a:rPr>
                        <a:t>디지털트랜스포메이션에따른금융산업에대한설명</a:t>
                      </a:r>
                      <a:endParaRPr lang="ko-KR" altLang="en-US" sz="1800" b="0" kern="1200" dirty="0" smtClean="0">
                        <a:solidFill>
                          <a:schemeClr val="tx1"/>
                        </a:solidFill>
                        <a:latin typeface="맑은 고딕" pitchFamily="50" charset="-127"/>
                        <a:ea typeface="맑은 고딕" pitchFamily="50" charset="-127"/>
                        <a:cs typeface="+mn-cs"/>
                      </a:endParaRPr>
                    </a:p>
                    <a:p>
                      <a:pPr latinLnBrk="0"/>
                      <a:r>
                        <a:rPr lang="en-US" sz="1800" b="0" kern="1200" dirty="0" smtClean="0">
                          <a:solidFill>
                            <a:schemeClr val="tx1"/>
                          </a:solidFill>
                          <a:latin typeface="맑은 고딕" pitchFamily="50" charset="-127"/>
                          <a:ea typeface="맑은 고딕" pitchFamily="50" charset="-127"/>
                          <a:cs typeface="+mn-cs"/>
                        </a:rPr>
                        <a:t> -</a:t>
                      </a:r>
                      <a:r>
                        <a:rPr lang="ko-KR" altLang="en-US" sz="1800" b="0" kern="1200" dirty="0" err="1" smtClean="0">
                          <a:solidFill>
                            <a:schemeClr val="tx1"/>
                          </a:solidFill>
                          <a:latin typeface="맑은 고딕" pitchFamily="50" charset="-127"/>
                          <a:ea typeface="맑은 고딕" pitchFamily="50" charset="-127"/>
                          <a:cs typeface="+mn-cs"/>
                        </a:rPr>
                        <a:t>금융산업의규모는증가했다</a:t>
                      </a:r>
                      <a:r>
                        <a:rPr lang="en-US" sz="1800" b="0" kern="1200" dirty="0" smtClean="0">
                          <a:solidFill>
                            <a:schemeClr val="tx1"/>
                          </a:solidFill>
                          <a:latin typeface="맑은 고딕" pitchFamily="50" charset="-127"/>
                          <a:ea typeface="맑은 고딕" pitchFamily="50" charset="-127"/>
                          <a:cs typeface="+mn-cs"/>
                        </a:rPr>
                        <a:t>.</a:t>
                      </a:r>
                      <a:endParaRPr lang="ko-KR" altLang="en-US" sz="1800" b="0" kern="1200" dirty="0" smtClean="0">
                        <a:solidFill>
                          <a:schemeClr val="tx1"/>
                        </a:solidFill>
                        <a:latin typeface="맑은 고딕" pitchFamily="50" charset="-127"/>
                        <a:ea typeface="맑은 고딕" pitchFamily="50" charset="-127"/>
                        <a:cs typeface="+mn-cs"/>
                      </a:endParaRPr>
                    </a:p>
                    <a:p>
                      <a:pPr latinLnBrk="0"/>
                      <a:r>
                        <a:rPr lang="en-US" sz="1800" b="0" kern="1200" dirty="0" smtClean="0">
                          <a:solidFill>
                            <a:schemeClr val="tx1"/>
                          </a:solidFill>
                          <a:latin typeface="맑은 고딕" pitchFamily="50" charset="-127"/>
                          <a:ea typeface="맑은 고딕" pitchFamily="50" charset="-127"/>
                          <a:cs typeface="+mn-cs"/>
                        </a:rPr>
                        <a:t> -</a:t>
                      </a:r>
                      <a:r>
                        <a:rPr lang="ko-KR" altLang="en-US" sz="1800" b="0" kern="1200" dirty="0" err="1" smtClean="0">
                          <a:solidFill>
                            <a:schemeClr val="tx1"/>
                          </a:solidFill>
                          <a:latin typeface="맑은 고딕" pitchFamily="50" charset="-127"/>
                          <a:ea typeface="맑은 고딕" pitchFamily="50" charset="-127"/>
                          <a:cs typeface="+mn-cs"/>
                        </a:rPr>
                        <a:t>금융사영업점포수는감소했다</a:t>
                      </a:r>
                      <a:r>
                        <a:rPr lang="en-US" sz="1800" b="0" kern="1200" dirty="0" smtClean="0">
                          <a:solidFill>
                            <a:schemeClr val="tx1"/>
                          </a:solidFill>
                          <a:latin typeface="맑은 고딕" pitchFamily="50" charset="-127"/>
                          <a:ea typeface="맑은 고딕" pitchFamily="50" charset="-127"/>
                          <a:cs typeface="+mn-cs"/>
                        </a:rPr>
                        <a:t>.</a:t>
                      </a:r>
                      <a:endParaRPr lang="ko-KR" altLang="en-US" sz="1800" b="0" kern="1200" dirty="0" smtClean="0">
                        <a:solidFill>
                          <a:schemeClr val="tx1"/>
                        </a:solidFill>
                        <a:latin typeface="맑은 고딕" pitchFamily="50" charset="-127"/>
                        <a:ea typeface="맑은 고딕" pitchFamily="50" charset="-127"/>
                        <a:cs typeface="+mn-cs"/>
                      </a:endParaRPr>
                    </a:p>
                    <a:p>
                      <a:pPr latinLnBrk="0"/>
                      <a:r>
                        <a:rPr lang="en-US" sz="1800" b="0" kern="1200" dirty="0" smtClean="0">
                          <a:solidFill>
                            <a:schemeClr val="tx1"/>
                          </a:solidFill>
                          <a:latin typeface="맑은 고딕" pitchFamily="50" charset="-127"/>
                          <a:ea typeface="맑은 고딕" pitchFamily="50" charset="-127"/>
                          <a:cs typeface="+mn-cs"/>
                        </a:rPr>
                        <a:t> -</a:t>
                      </a:r>
                      <a:r>
                        <a:rPr lang="ko-KR" altLang="en-US" sz="1800" b="0" kern="1200" dirty="0" err="1" smtClean="0">
                          <a:solidFill>
                            <a:schemeClr val="tx1"/>
                          </a:solidFill>
                          <a:latin typeface="맑은 고딕" pitchFamily="50" charset="-127"/>
                          <a:ea typeface="맑은 고딕" pitchFamily="50" charset="-127"/>
                          <a:cs typeface="+mn-cs"/>
                        </a:rPr>
                        <a:t>플랫폼이모바일과인터넷을이용한디지털플랫폼으로진화했다</a:t>
                      </a:r>
                      <a:r>
                        <a:rPr lang="en-US" sz="1800" b="0" kern="1200" dirty="0" smtClean="0">
                          <a:solidFill>
                            <a:schemeClr val="tx1"/>
                          </a:solidFill>
                          <a:latin typeface="맑은 고딕" pitchFamily="50" charset="-127"/>
                          <a:ea typeface="맑은 고딕" pitchFamily="50" charset="-127"/>
                          <a:cs typeface="+mn-cs"/>
                        </a:rPr>
                        <a:t>.</a:t>
                      </a:r>
                      <a:endParaRPr lang="ko-KR" altLang="en-US" sz="1800" b="0" kern="1200" dirty="0" smtClean="0">
                        <a:solidFill>
                          <a:schemeClr val="tx1"/>
                        </a:solidFill>
                        <a:latin typeface="맑은 고딕" pitchFamily="50" charset="-127"/>
                        <a:ea typeface="맑은 고딕" pitchFamily="50" charset="-127"/>
                        <a:cs typeface="+mn-cs"/>
                      </a:endParaRPr>
                    </a:p>
                    <a:p>
                      <a:pPr latinLnBrk="0"/>
                      <a:r>
                        <a:rPr lang="en-US" sz="1800" b="1" kern="1200" dirty="0" smtClean="0">
                          <a:solidFill>
                            <a:schemeClr val="tx1"/>
                          </a:solidFill>
                          <a:latin typeface="+mn-lt"/>
                          <a:ea typeface="+mn-ea"/>
                          <a:cs typeface="+mn-cs"/>
                        </a:rPr>
                        <a:t> </a:t>
                      </a:r>
                      <a:endParaRPr lang="ko-KR" altLang="en-US" sz="1800" kern="1200" dirty="0" smtClean="0">
                        <a:solidFill>
                          <a:schemeClr val="tx1"/>
                        </a:solidFill>
                        <a:latin typeface="+mn-lt"/>
                        <a:ea typeface="+mn-ea"/>
                        <a:cs typeface="+mn-cs"/>
                      </a:endParaRPr>
                    </a:p>
                    <a:p>
                      <a:pPr marL="0" marR="0" lvl="0" indent="0" algn="ctr" defTabSz="914400" rtl="0" eaLnBrk="1" fontAlgn="base" latinLnBrk="1" hangingPunct="1">
                        <a:lnSpc>
                          <a:spcPct val="110000"/>
                        </a:lnSpc>
                        <a:spcBef>
                          <a:spcPct val="0"/>
                        </a:spcBef>
                        <a:spcAft>
                          <a:spcPct val="0"/>
                        </a:spcAft>
                        <a:buClr>
                          <a:schemeClr val="bg2"/>
                        </a:buClr>
                        <a:buSzTx/>
                        <a:buFont typeface="Wingdings" pitchFamily="2" charset="2"/>
                        <a:buNone/>
                        <a:tabLst/>
                      </a:pPr>
                      <a:endParaRPr kumimoji="1" lang="en-US" altLang="ko-KR" sz="1000" b="0" i="0" u="none" strike="noStrike" cap="none" normalizeH="0" baseline="0" dirty="0" smtClean="0">
                        <a:ln>
                          <a:noFill/>
                        </a:ln>
                        <a:solidFill>
                          <a:schemeClr val="tx1"/>
                        </a:solidFill>
                        <a:effectLst/>
                        <a:latin typeface="맑은 고딕" pitchFamily="50" charset="-127"/>
                        <a:ea typeface="맑은 고딕" pitchFamily="50" charset="-127"/>
                        <a:sym typeface="Wingdings" pitchFamily="2" charset="2"/>
                      </a:endParaRPr>
                    </a:p>
                  </a:txBody>
                  <a:tcPr marL="36023" marR="36023" marT="16002" marB="16002" anchor="ctr" horzOverflow="overflow">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FFFFCC">
                        <a:alpha val="50195"/>
                      </a:srgbClr>
                    </a:solidFill>
                  </a:tcPr>
                </a:tc>
                <a:extLst>
                  <a:ext uri="{0D108BD9-81ED-4DB2-BD59-A6C34878D82A}">
                    <a16:rowId xmlns="" xmlns:a16="http://schemas.microsoft.com/office/drawing/2014/main" val="10000"/>
                  </a:ext>
                </a:extLst>
              </a:tr>
            </a:tbl>
          </a:graphicData>
        </a:graphic>
      </p:graphicFrame>
      <p:sp>
        <p:nvSpPr>
          <p:cNvPr id="15" name="Rectangle 3"/>
          <p:cNvSpPr>
            <a:spLocks noChangeArrowheads="1"/>
          </p:cNvSpPr>
          <p:nvPr/>
        </p:nvSpPr>
        <p:spPr bwMode="auto">
          <a:xfrm>
            <a:off x="162003" y="85417"/>
            <a:ext cx="5218861" cy="391143"/>
          </a:xfrm>
          <a:prstGeom prst="rect">
            <a:avLst/>
          </a:prstGeom>
          <a:noFill/>
          <a:ln w="9525">
            <a:noFill/>
            <a:miter lim="800000"/>
            <a:headEnd/>
            <a:tailEnd/>
          </a:ln>
        </p:spPr>
        <p:txBody>
          <a:bodyPr wrap="none" lIns="18000" tIns="10800" rIns="18000" bIns="10800" anchor="ctr">
            <a:spAutoFit/>
          </a:bodyPr>
          <a:lstStyle/>
          <a:p>
            <a:pPr eaLnBrk="1" latinLnBrk="1" hangingPunct="1">
              <a:spcBef>
                <a:spcPct val="50000"/>
              </a:spcBef>
            </a:pPr>
            <a:r>
              <a:rPr kumimoji="0" lang="en-US" altLang="ko-KR" sz="2400" dirty="0" smtClean="0">
                <a:solidFill>
                  <a:srgbClr val="000000"/>
                </a:solidFill>
                <a:latin typeface="현대하모니 M" pitchFamily="18" charset="-127"/>
                <a:ea typeface="현대하모니 M" pitchFamily="18" charset="-127"/>
              </a:rPr>
              <a:t>1.</a:t>
            </a:r>
            <a:r>
              <a:rPr kumimoji="0" lang="en-US" altLang="ko-KR" sz="2400" dirty="0" smtClean="0">
                <a:solidFill>
                  <a:srgbClr val="000000"/>
                </a:solidFill>
                <a:latin typeface="현대하모니 M" pitchFamily="18" charset="-127"/>
                <a:ea typeface="현대하모니 M" pitchFamily="18" charset="-127"/>
              </a:rPr>
              <a:t> 4</a:t>
            </a:r>
            <a:r>
              <a:rPr kumimoji="0" lang="ko-KR" altLang="en-US" sz="2400" dirty="0" smtClean="0">
                <a:solidFill>
                  <a:srgbClr val="000000"/>
                </a:solidFill>
                <a:latin typeface="현대하모니 M" pitchFamily="18" charset="-127"/>
                <a:ea typeface="현대하모니 M" pitchFamily="18" charset="-127"/>
              </a:rPr>
              <a:t>차 산업 </a:t>
            </a:r>
            <a:r>
              <a:rPr kumimoji="0" lang="ko-KR" altLang="en-US" sz="2400" dirty="0" err="1" smtClean="0">
                <a:solidFill>
                  <a:srgbClr val="000000"/>
                </a:solidFill>
                <a:latin typeface="현대하모니 M" pitchFamily="18" charset="-127"/>
                <a:ea typeface="현대하모니 M" pitchFamily="18" charset="-127"/>
              </a:rPr>
              <a:t>협명과</a:t>
            </a:r>
            <a:r>
              <a:rPr kumimoji="0" lang="ko-KR" altLang="en-US" sz="2400" dirty="0" smtClean="0">
                <a:solidFill>
                  <a:srgbClr val="000000"/>
                </a:solidFill>
                <a:latin typeface="현대하모니 M" pitchFamily="18" charset="-127"/>
                <a:ea typeface="현대하모니 M" pitchFamily="18" charset="-127"/>
              </a:rPr>
              <a:t> 디지털 </a:t>
            </a:r>
            <a:r>
              <a:rPr kumimoji="0" lang="ko-KR" altLang="en-US" sz="2400" dirty="0" err="1" smtClean="0">
                <a:solidFill>
                  <a:srgbClr val="000000"/>
                </a:solidFill>
                <a:latin typeface="현대하모니 M" pitchFamily="18" charset="-127"/>
                <a:ea typeface="현대하모니 M" pitchFamily="18" charset="-127"/>
              </a:rPr>
              <a:t>트랜스포메이션</a:t>
            </a:r>
            <a:endParaRPr kumimoji="0" lang="en-US" altLang="ko-KR" sz="1600" dirty="0">
              <a:solidFill>
                <a:srgbClr val="000000"/>
              </a:solidFill>
              <a:latin typeface="현대하모니 M" pitchFamily="18" charset="-127"/>
              <a:ea typeface="현대하모니 M" pitchFamily="18" charset="-127"/>
            </a:endParaRPr>
          </a:p>
        </p:txBody>
      </p:sp>
    </p:spTree>
    <p:extLst>
      <p:ext uri="{BB962C8B-B14F-4D97-AF65-F5344CB8AC3E}">
        <p14:creationId xmlns="" xmlns:p14="http://schemas.microsoft.com/office/powerpoint/2010/main" val="3717979839"/>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3742" name="Group 78"/>
          <p:cNvGraphicFramePr>
            <a:graphicFrameLocks noGrp="1"/>
          </p:cNvGraphicFramePr>
          <p:nvPr>
            <p:extLst>
              <p:ext uri="{D42A27DB-BD31-4B8C-83A1-F6EECF244321}">
                <p14:modId xmlns="" xmlns:p14="http://schemas.microsoft.com/office/powerpoint/2010/main" val="3627143254"/>
              </p:ext>
            </p:extLst>
          </p:nvPr>
        </p:nvGraphicFramePr>
        <p:xfrm>
          <a:off x="125473" y="620688"/>
          <a:ext cx="9605818" cy="5760641"/>
        </p:xfrm>
        <a:graphic>
          <a:graphicData uri="http://schemas.openxmlformats.org/drawingml/2006/table">
            <a:tbl>
              <a:tblPr/>
              <a:tblGrid>
                <a:gridCol w="9605818">
                  <a:extLst>
                    <a:ext uri="{9D8B030D-6E8A-4147-A177-3AD203B41FA5}">
                      <a16:colId xmlns="" xmlns:a16="http://schemas.microsoft.com/office/drawing/2014/main" val="20000"/>
                    </a:ext>
                  </a:extLst>
                </a:gridCol>
              </a:tblGrid>
              <a:tr h="5760641">
                <a:tc>
                  <a:txBody>
                    <a:bodyPr/>
                    <a:lstStyle/>
                    <a:p>
                      <a:pPr latinLnBrk="0"/>
                      <a:r>
                        <a:rPr lang="en-US" sz="1600" b="0" kern="1200" dirty="0" smtClean="0">
                          <a:solidFill>
                            <a:schemeClr val="tx1"/>
                          </a:solidFill>
                          <a:latin typeface="맑은 고딕" pitchFamily="50" charset="-127"/>
                          <a:ea typeface="맑은 고딕" pitchFamily="50" charset="-127"/>
                          <a:cs typeface="+mn-cs"/>
                        </a:rPr>
                        <a:t>◆</a:t>
                      </a:r>
                      <a:r>
                        <a:rPr lang="ko-KR" altLang="en-US" sz="1600" b="0" i="0" kern="1200" dirty="0" err="1" smtClean="0">
                          <a:solidFill>
                            <a:schemeClr val="tx1"/>
                          </a:solidFill>
                          <a:latin typeface="맑은 고딕" pitchFamily="50" charset="-127"/>
                          <a:ea typeface="맑은 고딕" pitchFamily="50" charset="-127"/>
                          <a:cs typeface="+mn-cs"/>
                        </a:rPr>
                        <a:t>핀테크는</a:t>
                      </a:r>
                      <a:r>
                        <a:rPr lang="ko-KR" altLang="en-US" sz="1600" b="0" i="0" kern="1200" dirty="0" smtClean="0">
                          <a:solidFill>
                            <a:schemeClr val="tx1"/>
                          </a:solidFill>
                          <a:latin typeface="맑은 고딕" pitchFamily="50" charset="-127"/>
                          <a:ea typeface="맑은 고딕" pitchFamily="50" charset="-127"/>
                          <a:cs typeface="+mn-cs"/>
                        </a:rPr>
                        <a:t> 금융과 기술을 결합한 용어로 글로벌 </a:t>
                      </a:r>
                      <a:r>
                        <a:rPr lang="en-US" altLang="ko-KR" sz="1600" b="0" i="0" kern="1200" dirty="0" smtClean="0">
                          <a:solidFill>
                            <a:schemeClr val="tx1"/>
                          </a:solidFill>
                          <a:latin typeface="맑은 고딕" pitchFamily="50" charset="-127"/>
                          <a:ea typeface="맑은 고딕" pitchFamily="50" charset="-127"/>
                          <a:cs typeface="+mn-cs"/>
                        </a:rPr>
                        <a:t>ICT </a:t>
                      </a:r>
                      <a:r>
                        <a:rPr lang="ko-KR" altLang="en-US" sz="1600" b="0" i="0" kern="1200" dirty="0" smtClean="0">
                          <a:solidFill>
                            <a:schemeClr val="tx1"/>
                          </a:solidFill>
                          <a:latin typeface="맑은 고딕" pitchFamily="50" charset="-127"/>
                          <a:ea typeface="맑은 고딕" pitchFamily="50" charset="-127"/>
                          <a:cs typeface="+mn-cs"/>
                        </a:rPr>
                        <a:t>기업이 폭넓은 사용자 기반을 바탕으로 송금</a:t>
                      </a:r>
                      <a:r>
                        <a:rPr lang="en-US" altLang="ko-KR" sz="1600" b="0" i="0" kern="1200" dirty="0" smtClean="0">
                          <a:solidFill>
                            <a:schemeClr val="tx1"/>
                          </a:solidFill>
                          <a:latin typeface="맑은 고딕" pitchFamily="50" charset="-127"/>
                          <a:ea typeface="맑은 고딕" pitchFamily="50" charset="-127"/>
                          <a:cs typeface="+mn-cs"/>
                        </a:rPr>
                        <a:t>, </a:t>
                      </a:r>
                      <a:r>
                        <a:rPr lang="ko-KR" altLang="en-US" sz="1600" b="0" i="0" kern="1200" dirty="0" smtClean="0">
                          <a:solidFill>
                            <a:schemeClr val="tx1"/>
                          </a:solidFill>
                          <a:latin typeface="맑은 고딕" pitchFamily="50" charset="-127"/>
                          <a:ea typeface="맑은 고딕" pitchFamily="50" charset="-127"/>
                          <a:cs typeface="+mn-cs"/>
                        </a:rPr>
                        <a:t>결제</a:t>
                      </a:r>
                      <a:r>
                        <a:rPr lang="en-US" altLang="ko-KR" sz="1600" b="0" i="0" kern="1200" dirty="0" smtClean="0">
                          <a:solidFill>
                            <a:schemeClr val="tx1"/>
                          </a:solidFill>
                          <a:latin typeface="맑은 고딕" pitchFamily="50" charset="-127"/>
                          <a:ea typeface="맑은 고딕" pitchFamily="50" charset="-127"/>
                          <a:cs typeface="+mn-cs"/>
                        </a:rPr>
                        <a:t>, </a:t>
                      </a:r>
                      <a:r>
                        <a:rPr lang="ko-KR" altLang="en-US" sz="1600" b="0" i="0" kern="1200" dirty="0" smtClean="0">
                          <a:solidFill>
                            <a:schemeClr val="tx1"/>
                          </a:solidFill>
                          <a:latin typeface="맑은 고딕" pitchFamily="50" charset="-127"/>
                          <a:ea typeface="맑은 고딕" pitchFamily="50" charset="-127"/>
                          <a:cs typeface="+mn-cs"/>
                        </a:rPr>
                        <a:t>대출</a:t>
                      </a:r>
                      <a:r>
                        <a:rPr lang="en-US" altLang="ko-KR" sz="1600" b="0" i="0" kern="1200" dirty="0" smtClean="0">
                          <a:solidFill>
                            <a:schemeClr val="tx1"/>
                          </a:solidFill>
                          <a:latin typeface="맑은 고딕" pitchFamily="50" charset="-127"/>
                          <a:ea typeface="맑은 고딕" pitchFamily="50" charset="-127"/>
                          <a:cs typeface="+mn-cs"/>
                        </a:rPr>
                        <a:t>, </a:t>
                      </a:r>
                      <a:r>
                        <a:rPr lang="ko-KR" altLang="en-US" sz="1600" b="0" i="0" kern="1200" dirty="0" smtClean="0">
                          <a:solidFill>
                            <a:schemeClr val="tx1"/>
                          </a:solidFill>
                          <a:latin typeface="맑은 고딕" pitchFamily="50" charset="-127"/>
                          <a:ea typeface="맑은 고딕" pitchFamily="50" charset="-127"/>
                          <a:cs typeface="+mn-cs"/>
                        </a:rPr>
                        <a:t>자산관리 등 각종 금융서비스를 결합하여 제공하는 새로운 유형의 금융서비스를 말한다</a:t>
                      </a:r>
                      <a:r>
                        <a:rPr lang="en-US" altLang="ko-KR" sz="1600" b="0" i="0" kern="1200" dirty="0" smtClean="0">
                          <a:solidFill>
                            <a:schemeClr val="tx1"/>
                          </a:solidFill>
                          <a:latin typeface="맑은 고딕" pitchFamily="50" charset="-127"/>
                          <a:ea typeface="맑은 고딕" pitchFamily="50" charset="-127"/>
                          <a:cs typeface="+mn-cs"/>
                        </a:rPr>
                        <a:t>. </a:t>
                      </a:r>
                      <a:r>
                        <a:rPr lang="ko-KR" altLang="en-US" sz="1600" b="0" i="0" kern="1200" dirty="0" err="1" smtClean="0">
                          <a:solidFill>
                            <a:schemeClr val="tx1"/>
                          </a:solidFill>
                          <a:latin typeface="맑은 고딕" pitchFamily="50" charset="-127"/>
                          <a:ea typeface="맑은 고딕" pitchFamily="50" charset="-127"/>
                          <a:cs typeface="+mn-cs"/>
                        </a:rPr>
                        <a:t>핀테크의</a:t>
                      </a:r>
                      <a:r>
                        <a:rPr lang="ko-KR" altLang="en-US" sz="1600" b="0" i="0" kern="1200" dirty="0" smtClean="0">
                          <a:solidFill>
                            <a:schemeClr val="tx1"/>
                          </a:solidFill>
                          <a:latin typeface="맑은 고딕" pitchFamily="50" charset="-127"/>
                          <a:ea typeface="맑은 고딕" pitchFamily="50" charset="-127"/>
                          <a:cs typeface="+mn-cs"/>
                        </a:rPr>
                        <a:t> 등장은 </a:t>
                      </a:r>
                      <a:r>
                        <a:rPr lang="ko-KR" altLang="en-US" sz="1600" b="0" i="0" kern="1200" dirty="0" err="1" smtClean="0">
                          <a:solidFill>
                            <a:schemeClr val="tx1"/>
                          </a:solidFill>
                          <a:latin typeface="맑은 고딕" pitchFamily="50" charset="-127"/>
                          <a:ea typeface="맑은 고딕" pitchFamily="50" charset="-127"/>
                          <a:cs typeface="+mn-cs"/>
                        </a:rPr>
                        <a:t>스마트폰</a:t>
                      </a:r>
                      <a:r>
                        <a:rPr lang="ko-KR" altLang="en-US" sz="1600" b="0" i="0" kern="1200" dirty="0" smtClean="0">
                          <a:solidFill>
                            <a:schemeClr val="tx1"/>
                          </a:solidFill>
                          <a:latin typeface="맑은 고딕" pitchFamily="50" charset="-127"/>
                          <a:ea typeface="맑은 고딕" pitchFamily="50" charset="-127"/>
                          <a:cs typeface="+mn-cs"/>
                        </a:rPr>
                        <a:t> 이용의 보편화로 소비자의 소비행태가 </a:t>
                      </a:r>
                      <a:r>
                        <a:rPr lang="ko-KR" altLang="en-US" sz="1600" b="0" i="0" kern="1200" dirty="0" err="1" smtClean="0">
                          <a:solidFill>
                            <a:schemeClr val="tx1"/>
                          </a:solidFill>
                          <a:latin typeface="맑은 고딕" pitchFamily="50" charset="-127"/>
                          <a:ea typeface="맑은 고딕" pitchFamily="50" charset="-127"/>
                          <a:cs typeface="+mn-cs"/>
                        </a:rPr>
                        <a:t>모바일</a:t>
                      </a:r>
                      <a:r>
                        <a:rPr lang="ko-KR" altLang="en-US" sz="1600" b="0" i="0" kern="1200" dirty="0" smtClean="0">
                          <a:solidFill>
                            <a:schemeClr val="tx1"/>
                          </a:solidFill>
                          <a:latin typeface="맑은 고딕" pitchFamily="50" charset="-127"/>
                          <a:ea typeface="맑은 고딕" pitchFamily="50" charset="-127"/>
                          <a:cs typeface="+mn-cs"/>
                        </a:rPr>
                        <a:t> 중심으로 변화하고 있고</a:t>
                      </a:r>
                      <a:r>
                        <a:rPr lang="en-US" altLang="ko-KR" sz="1600" b="0" i="0" kern="1200" dirty="0" smtClean="0">
                          <a:solidFill>
                            <a:schemeClr val="tx1"/>
                          </a:solidFill>
                          <a:latin typeface="맑은 고딕" pitchFamily="50" charset="-127"/>
                          <a:ea typeface="맑은 고딕" pitchFamily="50" charset="-127"/>
                          <a:cs typeface="+mn-cs"/>
                        </a:rPr>
                        <a:t>, </a:t>
                      </a:r>
                      <a:r>
                        <a:rPr lang="ko-KR" altLang="en-US" sz="1600" b="0" i="0" kern="1200" dirty="0" err="1" smtClean="0">
                          <a:solidFill>
                            <a:schemeClr val="tx1"/>
                          </a:solidFill>
                          <a:latin typeface="맑은 고딕" pitchFamily="50" charset="-127"/>
                          <a:ea typeface="맑은 고딕" pitchFamily="50" charset="-127"/>
                          <a:cs typeface="+mn-cs"/>
                        </a:rPr>
                        <a:t>빅데이터</a:t>
                      </a:r>
                      <a:r>
                        <a:rPr lang="ko-KR" altLang="en-US" sz="1600" b="0" i="0" kern="1200" dirty="0" smtClean="0">
                          <a:solidFill>
                            <a:schemeClr val="tx1"/>
                          </a:solidFill>
                          <a:latin typeface="맑은 고딕" pitchFamily="50" charset="-127"/>
                          <a:ea typeface="맑은 고딕" pitchFamily="50" charset="-127"/>
                          <a:cs typeface="+mn-cs"/>
                        </a:rPr>
                        <a:t> 분석 등으로 소비자에게 맞춤형 금융서비스가 가능해진 환경에 기인한다</a:t>
                      </a:r>
                      <a:r>
                        <a:rPr lang="en-US" altLang="ko-KR" sz="1600" b="0" i="0" kern="1200" dirty="0" smtClean="0">
                          <a:solidFill>
                            <a:schemeClr val="tx1"/>
                          </a:solidFill>
                          <a:latin typeface="맑은 고딕" pitchFamily="50" charset="-127"/>
                          <a:ea typeface="맑은 고딕" pitchFamily="50" charset="-127"/>
                          <a:cs typeface="+mn-cs"/>
                        </a:rPr>
                        <a:t>. </a:t>
                      </a:r>
                      <a:r>
                        <a:rPr lang="ko-KR" altLang="en-US" sz="1600" b="0" i="0" kern="1200" dirty="0" err="1" smtClean="0">
                          <a:solidFill>
                            <a:schemeClr val="tx1"/>
                          </a:solidFill>
                          <a:latin typeface="맑은 고딕" pitchFamily="50" charset="-127"/>
                          <a:ea typeface="맑은 고딕" pitchFamily="50" charset="-127"/>
                          <a:cs typeface="+mn-cs"/>
                        </a:rPr>
                        <a:t>핀테크는</a:t>
                      </a:r>
                      <a:r>
                        <a:rPr lang="ko-KR" altLang="en-US" sz="1600" b="0" i="0" kern="1200" dirty="0" smtClean="0">
                          <a:solidFill>
                            <a:schemeClr val="tx1"/>
                          </a:solidFill>
                          <a:latin typeface="맑은 고딕" pitchFamily="50" charset="-127"/>
                          <a:ea typeface="맑은 고딕" pitchFamily="50" charset="-127"/>
                          <a:cs typeface="+mn-cs"/>
                        </a:rPr>
                        <a:t> 전자상거래와 금융서비스가 새롭게 만나면서 자연스럽게 나타나는 현상이다</a:t>
                      </a:r>
                      <a:r>
                        <a:rPr lang="en-US" altLang="ko-KR" sz="1600" b="0" i="0" kern="1200" dirty="0" smtClean="0">
                          <a:solidFill>
                            <a:schemeClr val="tx1"/>
                          </a:solidFill>
                          <a:latin typeface="맑은 고딕" pitchFamily="50" charset="-127"/>
                          <a:ea typeface="맑은 고딕" pitchFamily="50" charset="-127"/>
                          <a:cs typeface="+mn-cs"/>
                        </a:rPr>
                        <a:t>. </a:t>
                      </a:r>
                      <a:r>
                        <a:rPr lang="ko-KR" altLang="en-US" sz="1600" b="0" i="0" kern="1200" dirty="0" err="1" smtClean="0">
                          <a:solidFill>
                            <a:schemeClr val="tx1"/>
                          </a:solidFill>
                          <a:latin typeface="맑은 고딕" pitchFamily="50" charset="-127"/>
                          <a:ea typeface="맑은 고딕" pitchFamily="50" charset="-127"/>
                          <a:cs typeface="+mn-cs"/>
                        </a:rPr>
                        <a:t>핀테크는</a:t>
                      </a:r>
                      <a:r>
                        <a:rPr lang="ko-KR" altLang="en-US" sz="1600" b="0" i="0" kern="1200" dirty="0" smtClean="0">
                          <a:solidFill>
                            <a:schemeClr val="tx1"/>
                          </a:solidFill>
                          <a:latin typeface="맑은 고딕" pitchFamily="50" charset="-127"/>
                          <a:ea typeface="맑은 고딕" pitchFamily="50" charset="-127"/>
                          <a:cs typeface="+mn-cs"/>
                        </a:rPr>
                        <a:t> 기술을 핵심 요소로 하는 금융서비스 혁신으로 파괴적 혁신이라는 특징을 지닌다</a:t>
                      </a:r>
                      <a:r>
                        <a:rPr lang="en-US" altLang="ko-KR" sz="1600" b="0" i="0" kern="1200" dirty="0" smtClean="0">
                          <a:solidFill>
                            <a:schemeClr val="tx1"/>
                          </a:solidFill>
                          <a:latin typeface="맑은 고딕" pitchFamily="50" charset="-127"/>
                          <a:ea typeface="맑은 고딕" pitchFamily="50" charset="-127"/>
                          <a:cs typeface="+mn-cs"/>
                        </a:rPr>
                        <a:t>. </a:t>
                      </a:r>
                      <a:r>
                        <a:rPr lang="ko-KR" altLang="en-US" sz="1600" b="0" i="0" kern="1200" dirty="0" smtClean="0">
                          <a:solidFill>
                            <a:schemeClr val="tx1"/>
                          </a:solidFill>
                          <a:latin typeface="맑은 고딕" pitchFamily="50" charset="-127"/>
                          <a:ea typeface="맑은 고딕" pitchFamily="50" charset="-127"/>
                          <a:cs typeface="+mn-cs"/>
                        </a:rPr>
                        <a:t>본고에서는 서론에서 </a:t>
                      </a:r>
                      <a:r>
                        <a:rPr lang="ko-KR" altLang="en-US" sz="1600" b="0" i="0" kern="1200" dirty="0" err="1" smtClean="0">
                          <a:solidFill>
                            <a:schemeClr val="tx1"/>
                          </a:solidFill>
                          <a:latin typeface="맑은 고딕" pitchFamily="50" charset="-127"/>
                          <a:ea typeface="맑은 고딕" pitchFamily="50" charset="-127"/>
                          <a:cs typeface="+mn-cs"/>
                        </a:rPr>
                        <a:t>핀테크의</a:t>
                      </a:r>
                      <a:r>
                        <a:rPr lang="ko-KR" altLang="en-US" sz="1600" b="0" i="0" kern="1200" dirty="0" smtClean="0">
                          <a:solidFill>
                            <a:schemeClr val="tx1"/>
                          </a:solidFill>
                          <a:latin typeface="맑은 고딕" pitchFamily="50" charset="-127"/>
                          <a:ea typeface="맑은 고딕" pitchFamily="50" charset="-127"/>
                          <a:cs typeface="+mn-cs"/>
                        </a:rPr>
                        <a:t> 정의</a:t>
                      </a:r>
                      <a:r>
                        <a:rPr lang="en-US" altLang="ko-KR" sz="1600" b="0" i="0" kern="1200" dirty="0" smtClean="0">
                          <a:solidFill>
                            <a:schemeClr val="tx1"/>
                          </a:solidFill>
                          <a:latin typeface="맑은 고딕" pitchFamily="50" charset="-127"/>
                          <a:ea typeface="맑은 고딕" pitchFamily="50" charset="-127"/>
                          <a:cs typeface="+mn-cs"/>
                        </a:rPr>
                        <a:t>, </a:t>
                      </a:r>
                      <a:r>
                        <a:rPr lang="ko-KR" altLang="en-US" sz="1600" b="0" i="0" kern="1200" dirty="0" smtClean="0">
                          <a:solidFill>
                            <a:schemeClr val="tx1"/>
                          </a:solidFill>
                          <a:latin typeface="맑은 고딕" pitchFamily="50" charset="-127"/>
                          <a:ea typeface="맑은 고딕" pitchFamily="50" charset="-127"/>
                          <a:cs typeface="+mn-cs"/>
                        </a:rPr>
                        <a:t>발전 배경을 살펴보고</a:t>
                      </a:r>
                      <a:r>
                        <a:rPr lang="en-US" altLang="ko-KR" sz="1600" b="0" i="0" kern="1200" dirty="0" smtClean="0">
                          <a:solidFill>
                            <a:schemeClr val="tx1"/>
                          </a:solidFill>
                          <a:latin typeface="맑은 고딕" pitchFamily="50" charset="-127"/>
                          <a:ea typeface="맑은 고딕" pitchFamily="50" charset="-127"/>
                          <a:cs typeface="+mn-cs"/>
                        </a:rPr>
                        <a:t>, </a:t>
                      </a:r>
                      <a:r>
                        <a:rPr lang="ko-KR" altLang="en-US" sz="1600" b="0" i="0" kern="1200" dirty="0" smtClean="0">
                          <a:solidFill>
                            <a:schemeClr val="tx1"/>
                          </a:solidFill>
                          <a:latin typeface="맑은 고딕" pitchFamily="50" charset="-127"/>
                          <a:ea typeface="맑은 고딕" pitchFamily="50" charset="-127"/>
                          <a:cs typeface="+mn-cs"/>
                        </a:rPr>
                        <a:t>본론에서 시장동향과 주요 기업의 사례 분석과 </a:t>
                      </a:r>
                      <a:r>
                        <a:rPr lang="ko-KR" altLang="en-US" sz="1600" b="0" i="0" kern="1200" dirty="0" err="1" smtClean="0">
                          <a:solidFill>
                            <a:schemeClr val="tx1"/>
                          </a:solidFill>
                          <a:latin typeface="맑은 고딕" pitchFamily="50" charset="-127"/>
                          <a:ea typeface="맑은 고딕" pitchFamily="50" charset="-127"/>
                          <a:cs typeface="+mn-cs"/>
                        </a:rPr>
                        <a:t>핀테크에</a:t>
                      </a:r>
                      <a:r>
                        <a:rPr lang="ko-KR" altLang="en-US" sz="1600" b="0" i="0" kern="1200" dirty="0" smtClean="0">
                          <a:solidFill>
                            <a:schemeClr val="tx1"/>
                          </a:solidFill>
                          <a:latin typeface="맑은 고딕" pitchFamily="50" charset="-127"/>
                          <a:ea typeface="맑은 고딕" pitchFamily="50" charset="-127"/>
                          <a:cs typeface="+mn-cs"/>
                        </a:rPr>
                        <a:t> 의한 금융 혁신 및 금융회사의 대응 동향을 살펴보았으며</a:t>
                      </a:r>
                      <a:r>
                        <a:rPr lang="en-US" altLang="ko-KR" sz="1600" b="0" i="0" kern="1200" dirty="0" smtClean="0">
                          <a:solidFill>
                            <a:schemeClr val="tx1"/>
                          </a:solidFill>
                          <a:latin typeface="맑은 고딕" pitchFamily="50" charset="-127"/>
                          <a:ea typeface="맑은 고딕" pitchFamily="50" charset="-127"/>
                          <a:cs typeface="+mn-cs"/>
                        </a:rPr>
                        <a:t>, </a:t>
                      </a:r>
                      <a:r>
                        <a:rPr lang="ko-KR" altLang="en-US" sz="1600" b="0" i="0" kern="1200" dirty="0" smtClean="0">
                          <a:solidFill>
                            <a:schemeClr val="tx1"/>
                          </a:solidFill>
                          <a:latin typeface="맑은 고딕" pitchFamily="50" charset="-127"/>
                          <a:ea typeface="맑은 고딕" pitchFamily="50" charset="-127"/>
                          <a:cs typeface="+mn-cs"/>
                        </a:rPr>
                        <a:t>나아가 </a:t>
                      </a:r>
                      <a:r>
                        <a:rPr lang="ko-KR" altLang="en-US" sz="1600" b="0" i="0" kern="1200" dirty="0" err="1" smtClean="0">
                          <a:solidFill>
                            <a:schemeClr val="tx1"/>
                          </a:solidFill>
                          <a:latin typeface="맑은 고딕" pitchFamily="50" charset="-127"/>
                          <a:ea typeface="맑은 고딕" pitchFamily="50" charset="-127"/>
                          <a:cs typeface="+mn-cs"/>
                        </a:rPr>
                        <a:t>핀테크</a:t>
                      </a:r>
                      <a:r>
                        <a:rPr lang="ko-KR" altLang="en-US" sz="1600" b="0" i="0" kern="1200" dirty="0" smtClean="0">
                          <a:solidFill>
                            <a:schemeClr val="tx1"/>
                          </a:solidFill>
                          <a:latin typeface="맑은 고딕" pitchFamily="50" charset="-127"/>
                          <a:ea typeface="맑은 고딕" pitchFamily="50" charset="-127"/>
                          <a:cs typeface="+mn-cs"/>
                        </a:rPr>
                        <a:t> 성공요인 및 주요국의 </a:t>
                      </a:r>
                      <a:r>
                        <a:rPr lang="ko-KR" altLang="en-US" sz="1600" b="0" i="0" kern="1200" dirty="0" err="1" smtClean="0">
                          <a:solidFill>
                            <a:schemeClr val="tx1"/>
                          </a:solidFill>
                          <a:latin typeface="맑은 고딕" pitchFamily="50" charset="-127"/>
                          <a:ea typeface="맑은 고딕" pitchFamily="50" charset="-127"/>
                          <a:cs typeface="+mn-cs"/>
                        </a:rPr>
                        <a:t>핀테크</a:t>
                      </a:r>
                      <a:r>
                        <a:rPr lang="ko-KR" altLang="en-US" sz="1600" b="0" i="0" kern="1200" dirty="0" smtClean="0">
                          <a:solidFill>
                            <a:schemeClr val="tx1"/>
                          </a:solidFill>
                          <a:latin typeface="맑은 고딕" pitchFamily="50" charset="-127"/>
                          <a:ea typeface="맑은 고딕" pitchFamily="50" charset="-127"/>
                          <a:cs typeface="+mn-cs"/>
                        </a:rPr>
                        <a:t> 정책을 살펴 보았다</a:t>
                      </a:r>
                      <a:r>
                        <a:rPr lang="en-US" altLang="ko-KR" sz="1600" b="0" i="0" kern="1200" dirty="0" smtClean="0">
                          <a:solidFill>
                            <a:schemeClr val="tx1"/>
                          </a:solidFill>
                          <a:latin typeface="맑은 고딕" pitchFamily="50" charset="-127"/>
                          <a:ea typeface="맑은 고딕" pitchFamily="50" charset="-127"/>
                          <a:cs typeface="+mn-cs"/>
                        </a:rPr>
                        <a:t>. </a:t>
                      </a:r>
                      <a:r>
                        <a:rPr lang="ko-KR" altLang="en-US" sz="1600" b="0" i="0" kern="1200" dirty="0" smtClean="0">
                          <a:solidFill>
                            <a:schemeClr val="tx1"/>
                          </a:solidFill>
                          <a:latin typeface="맑은 고딕" pitchFamily="50" charset="-127"/>
                          <a:ea typeface="맑은 고딕" pitchFamily="50" charset="-127"/>
                          <a:cs typeface="+mn-cs"/>
                        </a:rPr>
                        <a:t>결론에서는 우리나라의 현황 분석 및 대응 방향을 제시하였다</a:t>
                      </a:r>
                      <a:r>
                        <a:rPr lang="en-US" altLang="ko-KR" sz="1600" b="0" i="0" kern="1200" dirty="0" smtClean="0">
                          <a:solidFill>
                            <a:schemeClr val="tx1"/>
                          </a:solidFill>
                          <a:latin typeface="맑은 고딕" pitchFamily="50" charset="-127"/>
                          <a:ea typeface="맑은 고딕" pitchFamily="50" charset="-127"/>
                          <a:cs typeface="+mn-cs"/>
                        </a:rPr>
                        <a:t>. </a:t>
                      </a:r>
                      <a:r>
                        <a:rPr lang="ko-KR" altLang="en-US" sz="1600" b="0" i="0" kern="1200" dirty="0" smtClean="0">
                          <a:solidFill>
                            <a:schemeClr val="tx1"/>
                          </a:solidFill>
                          <a:latin typeface="맑은 고딕" pitchFamily="50" charset="-127"/>
                          <a:ea typeface="맑은 고딕" pitchFamily="50" charset="-127"/>
                          <a:cs typeface="+mn-cs"/>
                        </a:rPr>
                        <a:t>정부는 올해 들어 창조경제의 일환으로 </a:t>
                      </a:r>
                      <a:r>
                        <a:rPr lang="en-US" altLang="ko-KR" sz="1600" b="0" i="0" kern="1200" dirty="0" smtClean="0">
                          <a:solidFill>
                            <a:schemeClr val="tx1"/>
                          </a:solidFill>
                          <a:latin typeface="맑은 고딕" pitchFamily="50" charset="-127"/>
                          <a:ea typeface="맑은 고딕" pitchFamily="50" charset="-127"/>
                          <a:cs typeface="+mn-cs"/>
                        </a:rPr>
                        <a:t>'</a:t>
                      </a:r>
                      <a:r>
                        <a:rPr lang="ko-KR" altLang="en-US" sz="1600" b="0" i="0" kern="1200" dirty="0" err="1" smtClean="0">
                          <a:solidFill>
                            <a:schemeClr val="tx1"/>
                          </a:solidFill>
                          <a:latin typeface="맑은 고딕" pitchFamily="50" charset="-127"/>
                          <a:ea typeface="맑은 고딕" pitchFamily="50" charset="-127"/>
                          <a:cs typeface="+mn-cs"/>
                        </a:rPr>
                        <a:t>핀테크</a:t>
                      </a:r>
                      <a:r>
                        <a:rPr lang="ko-KR" altLang="en-US" sz="1600" b="0" i="0" kern="1200" dirty="0" smtClean="0">
                          <a:solidFill>
                            <a:schemeClr val="tx1"/>
                          </a:solidFill>
                          <a:latin typeface="맑은 고딕" pitchFamily="50" charset="-127"/>
                          <a:ea typeface="맑은 고딕" pitchFamily="50" charset="-127"/>
                          <a:cs typeface="+mn-cs"/>
                        </a:rPr>
                        <a:t> 육성</a:t>
                      </a:r>
                      <a:r>
                        <a:rPr lang="en-US" altLang="ko-KR" sz="1600" b="0" i="0" kern="1200" dirty="0" smtClean="0">
                          <a:solidFill>
                            <a:schemeClr val="tx1"/>
                          </a:solidFill>
                          <a:latin typeface="맑은 고딕" pitchFamily="50" charset="-127"/>
                          <a:ea typeface="맑은 고딕" pitchFamily="50" charset="-127"/>
                          <a:cs typeface="+mn-cs"/>
                        </a:rPr>
                        <a:t>'</a:t>
                      </a:r>
                      <a:r>
                        <a:rPr lang="ko-KR" altLang="en-US" sz="1600" b="0" i="0" kern="1200" dirty="0" smtClean="0">
                          <a:solidFill>
                            <a:schemeClr val="tx1"/>
                          </a:solidFill>
                          <a:latin typeface="맑은 고딕" pitchFamily="50" charset="-127"/>
                          <a:ea typeface="맑은 고딕" pitchFamily="50" charset="-127"/>
                          <a:cs typeface="+mn-cs"/>
                        </a:rPr>
                        <a:t>을 금융 개혁의 핵심이슈로 선정하고 개혁을 추진 중에 있다</a:t>
                      </a:r>
                      <a:r>
                        <a:rPr lang="en-US" altLang="ko-KR" sz="1600" b="0" i="0" kern="1200" dirty="0" smtClean="0">
                          <a:solidFill>
                            <a:schemeClr val="tx1"/>
                          </a:solidFill>
                          <a:latin typeface="맑은 고딕" pitchFamily="50" charset="-127"/>
                          <a:ea typeface="맑은 고딕" pitchFamily="50" charset="-127"/>
                          <a:cs typeface="+mn-cs"/>
                        </a:rPr>
                        <a:t>. </a:t>
                      </a:r>
                      <a:r>
                        <a:rPr lang="ko-KR" altLang="en-US" sz="1600" b="0" i="0" kern="1200" dirty="0" smtClean="0">
                          <a:solidFill>
                            <a:schemeClr val="tx1"/>
                          </a:solidFill>
                          <a:latin typeface="맑은 고딕" pitchFamily="50" charset="-127"/>
                          <a:ea typeface="맑은 고딕" pitchFamily="50" charset="-127"/>
                          <a:cs typeface="+mn-cs"/>
                        </a:rPr>
                        <a:t>정부는 </a:t>
                      </a:r>
                      <a:r>
                        <a:rPr lang="ko-KR" altLang="en-US" sz="1600" b="0" i="0" kern="1200" dirty="0" err="1" smtClean="0">
                          <a:solidFill>
                            <a:schemeClr val="tx1"/>
                          </a:solidFill>
                          <a:latin typeface="맑은 고딕" pitchFamily="50" charset="-127"/>
                          <a:ea typeface="맑은 고딕" pitchFamily="50" charset="-127"/>
                          <a:cs typeface="+mn-cs"/>
                        </a:rPr>
                        <a:t>핀테크</a:t>
                      </a:r>
                      <a:r>
                        <a:rPr lang="ko-KR" altLang="en-US" sz="1600" b="0" i="0" kern="1200" dirty="0" smtClean="0">
                          <a:solidFill>
                            <a:schemeClr val="tx1"/>
                          </a:solidFill>
                          <a:latin typeface="맑은 고딕" pitchFamily="50" charset="-127"/>
                          <a:ea typeface="맑은 고딕" pitchFamily="50" charset="-127"/>
                          <a:cs typeface="+mn-cs"/>
                        </a:rPr>
                        <a:t> 창업을 통해서 청년문제 등 일자리 문제를 해소하고</a:t>
                      </a:r>
                      <a:r>
                        <a:rPr lang="en-US" altLang="ko-KR" sz="1600" b="0" i="0" kern="1200" dirty="0" smtClean="0">
                          <a:solidFill>
                            <a:schemeClr val="tx1"/>
                          </a:solidFill>
                          <a:latin typeface="맑은 고딕" pitchFamily="50" charset="-127"/>
                          <a:ea typeface="맑은 고딕" pitchFamily="50" charset="-127"/>
                          <a:cs typeface="+mn-cs"/>
                        </a:rPr>
                        <a:t>, </a:t>
                      </a:r>
                      <a:r>
                        <a:rPr lang="ko-KR" altLang="en-US" sz="1600" b="0" i="0" kern="1200" dirty="0" err="1" smtClean="0">
                          <a:solidFill>
                            <a:schemeClr val="tx1"/>
                          </a:solidFill>
                          <a:latin typeface="맑은 고딕" pitchFamily="50" charset="-127"/>
                          <a:ea typeface="맑은 고딕" pitchFamily="50" charset="-127"/>
                          <a:cs typeface="+mn-cs"/>
                        </a:rPr>
                        <a:t>중위험</a:t>
                      </a:r>
                      <a:r>
                        <a:rPr lang="en-US" altLang="ko-KR" sz="1600" b="0" i="0" kern="1200" dirty="0" smtClean="0">
                          <a:solidFill>
                            <a:schemeClr val="tx1"/>
                          </a:solidFill>
                          <a:latin typeface="맑은 고딕" pitchFamily="50" charset="-127"/>
                          <a:ea typeface="맑은 고딕" pitchFamily="50" charset="-127"/>
                          <a:cs typeface="+mn-cs"/>
                        </a:rPr>
                        <a:t>/</a:t>
                      </a:r>
                      <a:r>
                        <a:rPr lang="ko-KR" altLang="en-US" sz="1600" b="0" i="0" kern="1200" dirty="0" err="1" smtClean="0">
                          <a:solidFill>
                            <a:schemeClr val="tx1"/>
                          </a:solidFill>
                          <a:latin typeface="맑은 고딕" pitchFamily="50" charset="-127"/>
                          <a:ea typeface="맑은 고딕" pitchFamily="50" charset="-127"/>
                          <a:cs typeface="+mn-cs"/>
                        </a:rPr>
                        <a:t>중금리</a:t>
                      </a:r>
                      <a:r>
                        <a:rPr lang="ko-KR" altLang="en-US" sz="1600" b="0" i="0" kern="1200" dirty="0" smtClean="0">
                          <a:solidFill>
                            <a:schemeClr val="tx1"/>
                          </a:solidFill>
                          <a:latin typeface="맑은 고딕" pitchFamily="50" charset="-127"/>
                          <a:ea typeface="맑은 고딕" pitchFamily="50" charset="-127"/>
                          <a:cs typeface="+mn-cs"/>
                        </a:rPr>
                        <a:t> 사업모델인 인터넷전문은행의 선정</a:t>
                      </a:r>
                      <a:r>
                        <a:rPr lang="en-US" altLang="ko-KR" sz="1600" b="0" i="0" kern="1200" dirty="0" smtClean="0">
                          <a:solidFill>
                            <a:schemeClr val="tx1"/>
                          </a:solidFill>
                          <a:latin typeface="맑은 고딕" pitchFamily="50" charset="-127"/>
                          <a:ea typeface="맑은 고딕" pitchFamily="50" charset="-127"/>
                          <a:cs typeface="+mn-cs"/>
                        </a:rPr>
                        <a:t>, </a:t>
                      </a:r>
                      <a:r>
                        <a:rPr lang="ko-KR" altLang="en-US" sz="1600" b="0" i="0" kern="1200" dirty="0" smtClean="0">
                          <a:solidFill>
                            <a:schemeClr val="tx1"/>
                          </a:solidFill>
                          <a:latin typeface="맑은 고딕" pitchFamily="50" charset="-127"/>
                          <a:ea typeface="맑은 고딕" pitchFamily="50" charset="-127"/>
                          <a:cs typeface="+mn-cs"/>
                        </a:rPr>
                        <a:t>각종 규제의 개선 등으로 우리경제가 저성장의 늪에서 벗어나 재도약하는 디딤돌이 되길 기대하고 있다</a:t>
                      </a:r>
                      <a:r>
                        <a:rPr lang="en-US" altLang="ko-KR" sz="1600" b="0" i="0" kern="1200" dirty="0" smtClean="0">
                          <a:solidFill>
                            <a:schemeClr val="tx1"/>
                          </a:solidFill>
                          <a:latin typeface="맑은 고딕" pitchFamily="50" charset="-127"/>
                          <a:ea typeface="맑은 고딕" pitchFamily="50" charset="-127"/>
                          <a:cs typeface="+mn-cs"/>
                        </a:rPr>
                        <a:t>.</a:t>
                      </a:r>
                      <a:r>
                        <a:rPr lang="en-US" sz="1600" b="0" kern="1200" dirty="0" smtClean="0">
                          <a:solidFill>
                            <a:schemeClr val="tx1"/>
                          </a:solidFill>
                          <a:latin typeface="맑은 고딕" pitchFamily="50" charset="-127"/>
                          <a:ea typeface="맑은 고딕" pitchFamily="50" charset="-127"/>
                          <a:cs typeface="+mn-cs"/>
                        </a:rPr>
                        <a:t> </a:t>
                      </a:r>
                    </a:p>
                    <a:p>
                      <a:pPr latinLnBrk="0"/>
                      <a:endParaRPr lang="en-US" altLang="ko-KR" sz="1600" b="0" kern="1200" dirty="0" smtClean="0">
                        <a:solidFill>
                          <a:schemeClr val="tx1"/>
                        </a:solidFill>
                        <a:latin typeface="맑은 고딕" pitchFamily="50" charset="-127"/>
                        <a:ea typeface="맑은 고딕" pitchFamily="50" charset="-127"/>
                        <a:cs typeface="+mn-cs"/>
                      </a:endParaRPr>
                    </a:p>
                    <a:p>
                      <a:pPr latinLnBrk="0"/>
                      <a:r>
                        <a:rPr lang="ko-KR" altLang="en-US" sz="1600" b="0" kern="1200" dirty="0" smtClean="0">
                          <a:solidFill>
                            <a:schemeClr val="tx1"/>
                          </a:solidFill>
                          <a:latin typeface="맑은 고딕" pitchFamily="50" charset="-127"/>
                          <a:ea typeface="맑은 고딕" pitchFamily="50" charset="-127"/>
                          <a:cs typeface="+mn-cs"/>
                        </a:rPr>
                        <a:t>■</a:t>
                      </a:r>
                      <a:r>
                        <a:rPr lang="ko-KR" altLang="en-US" sz="1600" b="0" kern="1200" dirty="0" err="1" smtClean="0">
                          <a:solidFill>
                            <a:schemeClr val="tx1"/>
                          </a:solidFill>
                          <a:latin typeface="맑은 고딕" pitchFamily="50" charset="-127"/>
                          <a:ea typeface="맑은 고딕" pitchFamily="50" charset="-127"/>
                          <a:cs typeface="+mn-cs"/>
                        </a:rPr>
                        <a:t>핀테크가테크핀에대항해야하는이유는빅테크기업이자사의기술을바탕으로더나은금융서비스를제공하기때문이다</a:t>
                      </a:r>
                      <a:r>
                        <a:rPr lang="en-US" sz="1600" b="0" kern="1200" dirty="0" smtClean="0">
                          <a:solidFill>
                            <a:schemeClr val="tx1"/>
                          </a:solidFill>
                          <a:latin typeface="맑은 고딕" pitchFamily="50" charset="-127"/>
                          <a:ea typeface="맑은 고딕" pitchFamily="50" charset="-127"/>
                          <a:cs typeface="+mn-cs"/>
                        </a:rPr>
                        <a:t>.</a:t>
                      </a:r>
                      <a:endParaRPr lang="ko-KR" altLang="en-US" sz="1600" b="0" kern="1200" dirty="0" smtClean="0">
                        <a:solidFill>
                          <a:schemeClr val="tx1"/>
                        </a:solidFill>
                        <a:latin typeface="맑은 고딕" pitchFamily="50" charset="-127"/>
                        <a:ea typeface="맑은 고딕" pitchFamily="50" charset="-127"/>
                        <a:cs typeface="+mn-cs"/>
                      </a:endParaRPr>
                    </a:p>
                    <a:p>
                      <a:pPr marL="0" marR="0" lvl="0" indent="0" algn="ctr" defTabSz="914400" rtl="0" eaLnBrk="1" fontAlgn="base" latinLnBrk="1" hangingPunct="1">
                        <a:lnSpc>
                          <a:spcPct val="110000"/>
                        </a:lnSpc>
                        <a:spcBef>
                          <a:spcPct val="0"/>
                        </a:spcBef>
                        <a:spcAft>
                          <a:spcPct val="0"/>
                        </a:spcAft>
                        <a:buClr>
                          <a:schemeClr val="bg2"/>
                        </a:buClr>
                        <a:buSzTx/>
                        <a:buFont typeface="Wingdings" pitchFamily="2" charset="2"/>
                        <a:buNone/>
                        <a:tabLst/>
                      </a:pPr>
                      <a:endParaRPr kumimoji="1" lang="en-US" altLang="ko-KR" sz="1000" b="0" i="0" u="none" strike="noStrike" cap="none" normalizeH="0" baseline="0" dirty="0" smtClean="0">
                        <a:ln>
                          <a:noFill/>
                        </a:ln>
                        <a:solidFill>
                          <a:schemeClr val="tx1"/>
                        </a:solidFill>
                        <a:effectLst/>
                        <a:latin typeface="맑은 고딕" pitchFamily="50" charset="-127"/>
                        <a:ea typeface="맑은 고딕" pitchFamily="50" charset="-127"/>
                        <a:sym typeface="Wingdings" pitchFamily="2" charset="2"/>
                      </a:endParaRPr>
                    </a:p>
                  </a:txBody>
                  <a:tcPr marL="36023" marR="36023" marT="16002" marB="16002" anchor="ctr" horzOverflow="overflow">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FFFFCC">
                        <a:alpha val="50195"/>
                      </a:srgbClr>
                    </a:solidFill>
                  </a:tcPr>
                </a:tc>
                <a:extLst>
                  <a:ext uri="{0D108BD9-81ED-4DB2-BD59-A6C34878D82A}">
                    <a16:rowId xmlns="" xmlns:a16="http://schemas.microsoft.com/office/drawing/2014/main" val="10000"/>
                  </a:ext>
                </a:extLst>
              </a:tr>
            </a:tbl>
          </a:graphicData>
        </a:graphic>
      </p:graphicFrame>
      <p:sp>
        <p:nvSpPr>
          <p:cNvPr id="15" name="Rectangle 3"/>
          <p:cNvSpPr>
            <a:spLocks noChangeArrowheads="1"/>
          </p:cNvSpPr>
          <p:nvPr/>
        </p:nvSpPr>
        <p:spPr bwMode="auto">
          <a:xfrm>
            <a:off x="162003" y="85417"/>
            <a:ext cx="2362309" cy="391143"/>
          </a:xfrm>
          <a:prstGeom prst="rect">
            <a:avLst/>
          </a:prstGeom>
          <a:noFill/>
          <a:ln w="9525">
            <a:noFill/>
            <a:miter lim="800000"/>
            <a:headEnd/>
            <a:tailEnd/>
          </a:ln>
        </p:spPr>
        <p:txBody>
          <a:bodyPr wrap="none" lIns="18000" tIns="10800" rIns="18000" bIns="10800" anchor="ctr">
            <a:spAutoFit/>
          </a:bodyPr>
          <a:lstStyle/>
          <a:p>
            <a:pPr eaLnBrk="1" latinLnBrk="1" hangingPunct="1">
              <a:spcBef>
                <a:spcPct val="50000"/>
              </a:spcBef>
            </a:pPr>
            <a:r>
              <a:rPr kumimoji="0" lang="en-US" altLang="ko-KR" sz="2400" dirty="0" smtClean="0">
                <a:solidFill>
                  <a:srgbClr val="000000"/>
                </a:solidFill>
                <a:latin typeface="현대하모니 M" pitchFamily="18" charset="-127"/>
                <a:ea typeface="현대하모니 M" pitchFamily="18" charset="-127"/>
              </a:rPr>
              <a:t>2.</a:t>
            </a:r>
            <a:r>
              <a:rPr kumimoji="0" lang="en-US" altLang="ko-KR" sz="2400" dirty="0" smtClean="0">
                <a:solidFill>
                  <a:srgbClr val="000000"/>
                </a:solidFill>
                <a:latin typeface="현대하모니 M" pitchFamily="18" charset="-127"/>
                <a:ea typeface="현대하모니 M" pitchFamily="18" charset="-127"/>
              </a:rPr>
              <a:t> </a:t>
            </a:r>
            <a:r>
              <a:rPr kumimoji="0" lang="ko-KR" altLang="en-US" sz="2400" dirty="0" err="1" smtClean="0">
                <a:solidFill>
                  <a:srgbClr val="000000"/>
                </a:solidFill>
                <a:latin typeface="현대하모니 M" pitchFamily="18" charset="-127"/>
                <a:ea typeface="현대하모니 M" pitchFamily="18" charset="-127"/>
              </a:rPr>
              <a:t>핀테크와</a:t>
            </a:r>
            <a:r>
              <a:rPr kumimoji="0" lang="ko-KR" altLang="en-US" sz="2400" dirty="0" smtClean="0">
                <a:solidFill>
                  <a:srgbClr val="000000"/>
                </a:solidFill>
                <a:latin typeface="현대하모니 M" pitchFamily="18" charset="-127"/>
                <a:ea typeface="현대하모니 M" pitchFamily="18" charset="-127"/>
              </a:rPr>
              <a:t> </a:t>
            </a:r>
            <a:r>
              <a:rPr kumimoji="0" lang="ko-KR" altLang="en-US" sz="2400" dirty="0" err="1" smtClean="0">
                <a:solidFill>
                  <a:srgbClr val="000000"/>
                </a:solidFill>
                <a:latin typeface="현대하모니 M" pitchFamily="18" charset="-127"/>
                <a:ea typeface="현대하모니 M" pitchFamily="18" charset="-127"/>
              </a:rPr>
              <a:t>테크핀</a:t>
            </a:r>
            <a:endParaRPr kumimoji="0" lang="en-US" altLang="ko-KR" sz="1600" dirty="0">
              <a:solidFill>
                <a:srgbClr val="000000"/>
              </a:solidFill>
              <a:latin typeface="현대하모니 M" pitchFamily="18" charset="-127"/>
              <a:ea typeface="현대하모니 M" pitchFamily="18" charset="-127"/>
            </a:endParaRPr>
          </a:p>
        </p:txBody>
      </p:sp>
    </p:spTree>
    <p:extLst>
      <p:ext uri="{BB962C8B-B14F-4D97-AF65-F5344CB8AC3E}">
        <p14:creationId xmlns="" xmlns:p14="http://schemas.microsoft.com/office/powerpoint/2010/main" val="3717979839"/>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3742" name="Group 78"/>
          <p:cNvGraphicFramePr>
            <a:graphicFrameLocks noGrp="1"/>
          </p:cNvGraphicFramePr>
          <p:nvPr>
            <p:extLst>
              <p:ext uri="{D42A27DB-BD31-4B8C-83A1-F6EECF244321}">
                <p14:modId xmlns="" xmlns:p14="http://schemas.microsoft.com/office/powerpoint/2010/main" val="3627143254"/>
              </p:ext>
            </p:extLst>
          </p:nvPr>
        </p:nvGraphicFramePr>
        <p:xfrm>
          <a:off x="125473" y="620688"/>
          <a:ext cx="9605818" cy="5760641"/>
        </p:xfrm>
        <a:graphic>
          <a:graphicData uri="http://schemas.openxmlformats.org/drawingml/2006/table">
            <a:tbl>
              <a:tblPr/>
              <a:tblGrid>
                <a:gridCol w="9605818">
                  <a:extLst>
                    <a:ext uri="{9D8B030D-6E8A-4147-A177-3AD203B41FA5}">
                      <a16:colId xmlns="" xmlns:a16="http://schemas.microsoft.com/office/drawing/2014/main" val="20000"/>
                    </a:ext>
                  </a:extLst>
                </a:gridCol>
              </a:tblGrid>
              <a:tr h="5760641">
                <a:tc>
                  <a:txBody>
                    <a:bodyPr/>
                    <a:lstStyle/>
                    <a:p>
                      <a:pPr latinLnBrk="0"/>
                      <a:r>
                        <a:rPr lang="en-US" sz="1800" b="0" kern="1200" dirty="0" smtClean="0">
                          <a:solidFill>
                            <a:schemeClr val="tx1"/>
                          </a:solidFill>
                          <a:latin typeface="맑은 고딕" pitchFamily="50" charset="-127"/>
                          <a:ea typeface="맑은 고딕" pitchFamily="50" charset="-127"/>
                          <a:cs typeface="+mn-cs"/>
                        </a:rPr>
                        <a:t>◆</a:t>
                      </a:r>
                      <a:r>
                        <a:rPr lang="ko-KR" altLang="en-US" sz="1800" b="0" kern="1200" dirty="0" err="1" smtClean="0">
                          <a:solidFill>
                            <a:schemeClr val="tx1"/>
                          </a:solidFill>
                          <a:latin typeface="맑은 고딕" pitchFamily="50" charset="-127"/>
                          <a:ea typeface="맑은 고딕" pitchFamily="50" charset="-127"/>
                          <a:cs typeface="+mn-cs"/>
                        </a:rPr>
                        <a:t>데이터가입력과동시에즉시처리되는작업방식이일반화되는경향을가리키는용어는실시간화이다</a:t>
                      </a:r>
                      <a:r>
                        <a:rPr lang="en-US" altLang="ko-KR" sz="1800" b="0" kern="1200" dirty="0" smtClean="0">
                          <a:solidFill>
                            <a:schemeClr val="tx1"/>
                          </a:solidFill>
                          <a:latin typeface="맑은 고딕" pitchFamily="50" charset="-127"/>
                          <a:ea typeface="맑은 고딕" pitchFamily="50" charset="-127"/>
                          <a:cs typeface="+mn-cs"/>
                        </a:rPr>
                        <a:t>.</a:t>
                      </a:r>
                    </a:p>
                    <a:p>
                      <a:pPr latinLnBrk="0"/>
                      <a:endParaRPr kumimoji="1" lang="en-US" altLang="ko-KR" sz="1800" b="0" i="0" u="none" strike="noStrike" kern="1200" cap="none" normalizeH="0" baseline="0" dirty="0" smtClean="0">
                        <a:ln>
                          <a:noFill/>
                        </a:ln>
                        <a:solidFill>
                          <a:schemeClr val="tx1"/>
                        </a:solidFill>
                        <a:effectLst/>
                        <a:latin typeface="맑은 고딕" pitchFamily="50" charset="-127"/>
                        <a:ea typeface="맑은 고딕" pitchFamily="50" charset="-127"/>
                        <a:cs typeface="+mn-cs"/>
                        <a:sym typeface="Wingdings" pitchFamily="2" charset="2"/>
                      </a:endParaRPr>
                    </a:p>
                    <a:p>
                      <a:pPr latinLnBrk="0"/>
                      <a:r>
                        <a:rPr kumimoji="1" lang="en-US" altLang="ko-KR" sz="1800" b="0" i="0" u="none" strike="noStrike" kern="1200" cap="none" normalizeH="0" baseline="0" dirty="0" smtClean="0">
                          <a:ln>
                            <a:noFill/>
                          </a:ln>
                          <a:solidFill>
                            <a:schemeClr val="tx1"/>
                          </a:solidFill>
                          <a:effectLst/>
                          <a:latin typeface="맑은 고딕" pitchFamily="50" charset="-127"/>
                          <a:ea typeface="맑은 고딕" pitchFamily="50" charset="-127"/>
                          <a:cs typeface="+mn-cs"/>
                          <a:sym typeface="Wingdings" pitchFamily="2" charset="2"/>
                        </a:rPr>
                        <a:t> </a:t>
                      </a:r>
                      <a:r>
                        <a:rPr lang="en-US" sz="1800" b="0" kern="1200" dirty="0" smtClean="0">
                          <a:solidFill>
                            <a:schemeClr val="tx1"/>
                          </a:solidFill>
                          <a:latin typeface="맑은 고딕" pitchFamily="50" charset="-127"/>
                          <a:ea typeface="맑은 고딕" pitchFamily="50" charset="-127"/>
                          <a:cs typeface="+mn-cs"/>
                        </a:rPr>
                        <a:t>◆</a:t>
                      </a:r>
                      <a:r>
                        <a:rPr lang="ko-KR" altLang="en-US" sz="1800" b="0" kern="1200" dirty="0" err="1" smtClean="0">
                          <a:solidFill>
                            <a:schemeClr val="tx1"/>
                          </a:solidFill>
                          <a:latin typeface="맑은 고딕" pitchFamily="50" charset="-127"/>
                          <a:ea typeface="맑은 고딕" pitchFamily="50" charset="-127"/>
                          <a:cs typeface="+mn-cs"/>
                        </a:rPr>
                        <a:t>실시간화의주요기반기술</a:t>
                      </a:r>
                      <a:endParaRPr lang="ko-KR" altLang="en-US" sz="1800" b="0" kern="1200" dirty="0" smtClean="0">
                        <a:solidFill>
                          <a:schemeClr val="tx1"/>
                        </a:solidFill>
                        <a:latin typeface="맑은 고딕" pitchFamily="50" charset="-127"/>
                        <a:ea typeface="맑은 고딕" pitchFamily="50" charset="-127"/>
                        <a:cs typeface="+mn-cs"/>
                      </a:endParaRPr>
                    </a:p>
                    <a:p>
                      <a:pPr latinLnBrk="0"/>
                      <a:r>
                        <a:rPr lang="en-US" sz="1800" b="0" kern="1200" dirty="0" smtClean="0">
                          <a:solidFill>
                            <a:schemeClr val="tx1"/>
                          </a:solidFill>
                          <a:latin typeface="맑은 고딕" pitchFamily="50" charset="-127"/>
                          <a:ea typeface="맑은 고딕" pitchFamily="50" charset="-127"/>
                          <a:cs typeface="+mn-cs"/>
                        </a:rPr>
                        <a:t>-</a:t>
                      </a:r>
                      <a:r>
                        <a:rPr lang="ko-KR" altLang="en-US" sz="1800" b="0" kern="1200" dirty="0" smtClean="0">
                          <a:solidFill>
                            <a:schemeClr val="tx1"/>
                          </a:solidFill>
                          <a:latin typeface="맑은 고딕" pitchFamily="50" charset="-127"/>
                          <a:ea typeface="맑은 고딕" pitchFamily="50" charset="-127"/>
                          <a:cs typeface="+mn-cs"/>
                        </a:rPr>
                        <a:t>센서</a:t>
                      </a:r>
                    </a:p>
                    <a:p>
                      <a:pPr latinLnBrk="0"/>
                      <a:r>
                        <a:rPr lang="en-US" sz="1800" b="0" kern="1200" dirty="0" smtClean="0">
                          <a:solidFill>
                            <a:schemeClr val="tx1"/>
                          </a:solidFill>
                          <a:latin typeface="맑은 고딕" pitchFamily="50" charset="-127"/>
                          <a:ea typeface="맑은 고딕" pitchFamily="50" charset="-127"/>
                          <a:cs typeface="+mn-cs"/>
                        </a:rPr>
                        <a:t> -</a:t>
                      </a:r>
                      <a:r>
                        <a:rPr lang="ko-KR" altLang="en-US" sz="1800" b="0" kern="1200" dirty="0" err="1" smtClean="0">
                          <a:solidFill>
                            <a:schemeClr val="tx1"/>
                          </a:solidFill>
                          <a:latin typeface="맑은 고딕" pitchFamily="50" charset="-127"/>
                          <a:ea typeface="맑은 고딕" pitchFamily="50" charset="-127"/>
                          <a:cs typeface="+mn-cs"/>
                        </a:rPr>
                        <a:t>빅데이터</a:t>
                      </a:r>
                      <a:endParaRPr lang="ko-KR" altLang="en-US" sz="1800" b="0" kern="1200" dirty="0" smtClean="0">
                        <a:solidFill>
                          <a:schemeClr val="tx1"/>
                        </a:solidFill>
                        <a:latin typeface="맑은 고딕" pitchFamily="50" charset="-127"/>
                        <a:ea typeface="맑은 고딕" pitchFamily="50" charset="-127"/>
                        <a:cs typeface="+mn-cs"/>
                      </a:endParaRPr>
                    </a:p>
                    <a:p>
                      <a:pPr latinLnBrk="0"/>
                      <a:r>
                        <a:rPr lang="en-US" sz="1800" b="0" kern="1200" dirty="0" smtClean="0">
                          <a:solidFill>
                            <a:schemeClr val="tx1"/>
                          </a:solidFill>
                          <a:latin typeface="맑은 고딕" pitchFamily="50" charset="-127"/>
                          <a:ea typeface="맑은 고딕" pitchFamily="50" charset="-127"/>
                          <a:cs typeface="+mn-cs"/>
                        </a:rPr>
                        <a:t> -</a:t>
                      </a:r>
                      <a:r>
                        <a:rPr lang="ko-KR" altLang="en-US" sz="1800" b="0" kern="1200" dirty="0" smtClean="0">
                          <a:solidFill>
                            <a:schemeClr val="tx1"/>
                          </a:solidFill>
                          <a:latin typeface="맑은 고딕" pitchFamily="50" charset="-127"/>
                          <a:ea typeface="맑은 고딕" pitchFamily="50" charset="-127"/>
                          <a:cs typeface="+mn-cs"/>
                        </a:rPr>
                        <a:t>사물인터넷</a:t>
                      </a:r>
                    </a:p>
                    <a:p>
                      <a:pPr latinLnBrk="0"/>
                      <a:r>
                        <a:rPr lang="en-US" sz="1800" b="0" kern="1200" dirty="0" smtClean="0">
                          <a:solidFill>
                            <a:schemeClr val="tx1"/>
                          </a:solidFill>
                          <a:latin typeface="맑은 고딕" pitchFamily="50" charset="-127"/>
                          <a:ea typeface="맑은 고딕" pitchFamily="50" charset="-127"/>
                          <a:cs typeface="+mn-cs"/>
                        </a:rPr>
                        <a:t> </a:t>
                      </a:r>
                      <a:endParaRPr lang="ko-KR" altLang="en-US" sz="1800" b="0" kern="1200" dirty="0" smtClean="0">
                        <a:solidFill>
                          <a:schemeClr val="tx1"/>
                        </a:solidFill>
                        <a:latin typeface="맑은 고딕" pitchFamily="50" charset="-127"/>
                        <a:ea typeface="맑은 고딕" pitchFamily="50" charset="-127"/>
                        <a:cs typeface="+mn-cs"/>
                      </a:endParaRPr>
                    </a:p>
                    <a:p>
                      <a:pPr latinLnBrk="0"/>
                      <a:r>
                        <a:rPr lang="en-US" sz="1800" b="0" kern="1200" dirty="0" smtClean="0">
                          <a:solidFill>
                            <a:schemeClr val="tx1"/>
                          </a:solidFill>
                          <a:latin typeface="맑은 고딕" pitchFamily="50" charset="-127"/>
                          <a:ea typeface="맑은 고딕" pitchFamily="50" charset="-127"/>
                          <a:cs typeface="+mn-cs"/>
                        </a:rPr>
                        <a:t>◆</a:t>
                      </a:r>
                      <a:r>
                        <a:rPr lang="ko-KR" altLang="en-US" sz="1800" b="0" kern="1200" dirty="0" err="1" smtClean="0">
                          <a:solidFill>
                            <a:schemeClr val="tx1"/>
                          </a:solidFill>
                          <a:latin typeface="맑은 고딕" pitchFamily="50" charset="-127"/>
                          <a:ea typeface="맑은 고딕" pitchFamily="50" charset="-127"/>
                          <a:cs typeface="+mn-cs"/>
                        </a:rPr>
                        <a:t>동산담보관리시스템에대한설명</a:t>
                      </a:r>
                      <a:endParaRPr lang="ko-KR" altLang="en-US" sz="1800" b="0" kern="1200" dirty="0" smtClean="0">
                        <a:solidFill>
                          <a:schemeClr val="tx1"/>
                        </a:solidFill>
                        <a:latin typeface="맑은 고딕" pitchFamily="50" charset="-127"/>
                        <a:ea typeface="맑은 고딕" pitchFamily="50" charset="-127"/>
                        <a:cs typeface="+mn-cs"/>
                      </a:endParaRPr>
                    </a:p>
                    <a:p>
                      <a:pPr latinLnBrk="0"/>
                      <a:r>
                        <a:rPr lang="en-US" sz="1800" b="0" kern="1200" dirty="0" smtClean="0">
                          <a:solidFill>
                            <a:schemeClr val="tx1"/>
                          </a:solidFill>
                          <a:latin typeface="맑은 고딕" pitchFamily="50" charset="-127"/>
                          <a:ea typeface="맑은 고딕" pitchFamily="50" charset="-127"/>
                          <a:cs typeface="+mn-cs"/>
                        </a:rPr>
                        <a:t>-</a:t>
                      </a:r>
                      <a:r>
                        <a:rPr lang="ko-KR" altLang="en-US" sz="1800" b="0" kern="1200" dirty="0" err="1" smtClean="0">
                          <a:solidFill>
                            <a:schemeClr val="tx1"/>
                          </a:solidFill>
                          <a:latin typeface="맑은 고딕" pitchFamily="50" charset="-127"/>
                          <a:ea typeface="맑은 고딕" pitchFamily="50" charset="-127"/>
                          <a:cs typeface="+mn-cs"/>
                        </a:rPr>
                        <a:t>사물인터넷기술이도입되었다</a:t>
                      </a:r>
                      <a:r>
                        <a:rPr lang="en-US" sz="1800" b="0" kern="1200" dirty="0" smtClean="0">
                          <a:solidFill>
                            <a:schemeClr val="tx1"/>
                          </a:solidFill>
                          <a:latin typeface="맑은 고딕" pitchFamily="50" charset="-127"/>
                          <a:ea typeface="맑은 고딕" pitchFamily="50" charset="-127"/>
                          <a:cs typeface="+mn-cs"/>
                        </a:rPr>
                        <a:t>.</a:t>
                      </a:r>
                      <a:endParaRPr lang="ko-KR" altLang="en-US" sz="1800" b="0" kern="1200" dirty="0" smtClean="0">
                        <a:solidFill>
                          <a:schemeClr val="tx1"/>
                        </a:solidFill>
                        <a:latin typeface="맑은 고딕" pitchFamily="50" charset="-127"/>
                        <a:ea typeface="맑은 고딕" pitchFamily="50" charset="-127"/>
                        <a:cs typeface="+mn-cs"/>
                      </a:endParaRPr>
                    </a:p>
                    <a:p>
                      <a:pPr latinLnBrk="0"/>
                      <a:r>
                        <a:rPr lang="en-US" sz="1800" b="0" kern="1200" dirty="0" smtClean="0">
                          <a:solidFill>
                            <a:schemeClr val="tx1"/>
                          </a:solidFill>
                          <a:latin typeface="맑은 고딕" pitchFamily="50" charset="-127"/>
                          <a:ea typeface="맑은 고딕" pitchFamily="50" charset="-127"/>
                          <a:cs typeface="+mn-cs"/>
                        </a:rPr>
                        <a:t> -</a:t>
                      </a:r>
                      <a:r>
                        <a:rPr lang="ko-KR" altLang="en-US" sz="1800" b="0" kern="1200" dirty="0" err="1" smtClean="0">
                          <a:solidFill>
                            <a:schemeClr val="tx1"/>
                          </a:solidFill>
                          <a:latin typeface="맑은 고딕" pitchFamily="50" charset="-127"/>
                          <a:ea typeface="맑은 고딕" pitchFamily="50" charset="-127"/>
                          <a:cs typeface="+mn-cs"/>
                        </a:rPr>
                        <a:t>대출증가로인해금융권의소득이증대될수있다</a:t>
                      </a:r>
                      <a:r>
                        <a:rPr lang="en-US" sz="1800" b="0" kern="1200" dirty="0" smtClean="0">
                          <a:solidFill>
                            <a:schemeClr val="tx1"/>
                          </a:solidFill>
                          <a:latin typeface="맑은 고딕" pitchFamily="50" charset="-127"/>
                          <a:ea typeface="맑은 고딕" pitchFamily="50" charset="-127"/>
                          <a:cs typeface="+mn-cs"/>
                        </a:rPr>
                        <a:t>.</a:t>
                      </a:r>
                      <a:endParaRPr lang="ko-KR" altLang="en-US" sz="1800" b="0" kern="1200" dirty="0" smtClean="0">
                        <a:solidFill>
                          <a:schemeClr val="tx1"/>
                        </a:solidFill>
                        <a:latin typeface="맑은 고딕" pitchFamily="50" charset="-127"/>
                        <a:ea typeface="맑은 고딕" pitchFamily="50" charset="-127"/>
                        <a:cs typeface="+mn-cs"/>
                      </a:endParaRPr>
                    </a:p>
                    <a:p>
                      <a:pPr latinLnBrk="0"/>
                      <a:r>
                        <a:rPr lang="en-US" sz="1800" b="0" kern="1200" dirty="0" smtClean="0">
                          <a:solidFill>
                            <a:schemeClr val="tx1"/>
                          </a:solidFill>
                          <a:latin typeface="맑은 고딕" pitchFamily="50" charset="-127"/>
                          <a:ea typeface="맑은 고딕" pitchFamily="50" charset="-127"/>
                          <a:cs typeface="+mn-cs"/>
                        </a:rPr>
                        <a:t> -</a:t>
                      </a:r>
                      <a:r>
                        <a:rPr lang="ko-KR" altLang="en-US" sz="1800" b="0" kern="1200" dirty="0" err="1" smtClean="0">
                          <a:solidFill>
                            <a:schemeClr val="tx1"/>
                          </a:solidFill>
                          <a:latin typeface="맑은 고딕" pitchFamily="50" charset="-127"/>
                          <a:ea typeface="맑은 고딕" pitchFamily="50" charset="-127"/>
                          <a:cs typeface="+mn-cs"/>
                        </a:rPr>
                        <a:t>중소기업의동산담보대출접근성을증가시킬수있다</a:t>
                      </a:r>
                      <a:r>
                        <a:rPr lang="en-US" sz="1800" b="0" kern="1200" dirty="0" smtClean="0">
                          <a:solidFill>
                            <a:schemeClr val="tx1"/>
                          </a:solidFill>
                          <a:latin typeface="맑은 고딕" pitchFamily="50" charset="-127"/>
                          <a:ea typeface="맑은 고딕" pitchFamily="50" charset="-127"/>
                          <a:cs typeface="+mn-cs"/>
                        </a:rPr>
                        <a:t>.</a:t>
                      </a:r>
                      <a:endParaRPr lang="ko-KR" altLang="en-US" sz="1800" b="0" kern="1200" dirty="0" smtClean="0">
                        <a:solidFill>
                          <a:schemeClr val="tx1"/>
                        </a:solidFill>
                        <a:latin typeface="맑은 고딕" pitchFamily="50" charset="-127"/>
                        <a:ea typeface="맑은 고딕" pitchFamily="50" charset="-127"/>
                        <a:cs typeface="+mn-cs"/>
                      </a:endParaRPr>
                    </a:p>
                    <a:p>
                      <a:pPr latinLnBrk="0"/>
                      <a:r>
                        <a:rPr lang="en-US" sz="1800" b="0" kern="1200" dirty="0" smtClean="0">
                          <a:solidFill>
                            <a:schemeClr val="tx1"/>
                          </a:solidFill>
                          <a:latin typeface="맑은 고딕" pitchFamily="50" charset="-127"/>
                          <a:ea typeface="맑은 고딕" pitchFamily="50" charset="-127"/>
                          <a:cs typeface="+mn-cs"/>
                        </a:rPr>
                        <a:t> </a:t>
                      </a:r>
                      <a:endParaRPr lang="ko-KR" altLang="en-US" sz="1800" b="0" kern="1200" dirty="0" smtClean="0">
                        <a:solidFill>
                          <a:schemeClr val="tx1"/>
                        </a:solidFill>
                        <a:latin typeface="맑은 고딕" pitchFamily="50" charset="-127"/>
                        <a:ea typeface="맑은 고딕" pitchFamily="50" charset="-127"/>
                        <a:cs typeface="+mn-cs"/>
                      </a:endParaRPr>
                    </a:p>
                    <a:p>
                      <a:pPr latinLnBrk="0"/>
                      <a:r>
                        <a:rPr lang="en-US" sz="1800" b="0" kern="1200" dirty="0" smtClean="0">
                          <a:solidFill>
                            <a:schemeClr val="tx1"/>
                          </a:solidFill>
                          <a:latin typeface="맑은 고딕" pitchFamily="50" charset="-127"/>
                          <a:ea typeface="맑은 고딕" pitchFamily="50" charset="-127"/>
                          <a:cs typeface="+mn-cs"/>
                        </a:rPr>
                        <a:t>◆</a:t>
                      </a:r>
                      <a:r>
                        <a:rPr lang="ko-KR" altLang="en-US" sz="1800" b="0" kern="1200" dirty="0" err="1" smtClean="0">
                          <a:solidFill>
                            <a:schemeClr val="tx1"/>
                          </a:solidFill>
                          <a:latin typeface="맑은 고딕" pitchFamily="50" charset="-127"/>
                          <a:ea typeface="맑은 고딕" pitchFamily="50" charset="-127"/>
                          <a:cs typeface="+mn-cs"/>
                        </a:rPr>
                        <a:t>실시간화가도입된시스템</a:t>
                      </a:r>
                      <a:endParaRPr lang="ko-KR" altLang="en-US" sz="1800" b="0" kern="1200" dirty="0" smtClean="0">
                        <a:solidFill>
                          <a:schemeClr val="tx1"/>
                        </a:solidFill>
                        <a:latin typeface="맑은 고딕" pitchFamily="50" charset="-127"/>
                        <a:ea typeface="맑은 고딕" pitchFamily="50" charset="-127"/>
                        <a:cs typeface="+mn-cs"/>
                      </a:endParaRPr>
                    </a:p>
                    <a:p>
                      <a:pPr latinLnBrk="0"/>
                      <a:r>
                        <a:rPr lang="en-US" sz="1800" b="0" kern="1200" dirty="0" smtClean="0">
                          <a:solidFill>
                            <a:schemeClr val="tx1"/>
                          </a:solidFill>
                          <a:latin typeface="맑은 고딕" pitchFamily="50" charset="-127"/>
                          <a:ea typeface="맑은 고딕" pitchFamily="50" charset="-127"/>
                          <a:cs typeface="+mn-cs"/>
                        </a:rPr>
                        <a:t> -</a:t>
                      </a:r>
                      <a:r>
                        <a:rPr lang="ko-KR" altLang="en-US" sz="1800" b="0" kern="1200" dirty="0" smtClean="0">
                          <a:solidFill>
                            <a:schemeClr val="tx1"/>
                          </a:solidFill>
                          <a:latin typeface="맑은 고딕" pitchFamily="50" charset="-127"/>
                          <a:ea typeface="맑은 고딕" pitchFamily="50" charset="-127"/>
                          <a:cs typeface="+mn-cs"/>
                        </a:rPr>
                        <a:t>자율주행자동차</a:t>
                      </a:r>
                    </a:p>
                    <a:p>
                      <a:pPr latinLnBrk="0"/>
                      <a:r>
                        <a:rPr lang="en-US" sz="1800" b="0" kern="1200" dirty="0" smtClean="0">
                          <a:solidFill>
                            <a:schemeClr val="tx1"/>
                          </a:solidFill>
                          <a:latin typeface="맑은 고딕" pitchFamily="50" charset="-127"/>
                          <a:ea typeface="맑은 고딕" pitchFamily="50" charset="-127"/>
                          <a:cs typeface="+mn-cs"/>
                        </a:rPr>
                        <a:t> -</a:t>
                      </a:r>
                      <a:r>
                        <a:rPr lang="ko-KR" altLang="en-US" sz="1800" b="0" kern="1200" dirty="0" err="1" smtClean="0">
                          <a:solidFill>
                            <a:schemeClr val="tx1"/>
                          </a:solidFill>
                          <a:latin typeface="맑은 고딕" pitchFamily="50" charset="-127"/>
                          <a:ea typeface="맑은 고딕" pitchFamily="50" charset="-127"/>
                          <a:cs typeface="+mn-cs"/>
                        </a:rPr>
                        <a:t>디지털식품안전망</a:t>
                      </a:r>
                      <a:endParaRPr lang="ko-KR" altLang="en-US" sz="1800" b="0" kern="1200" dirty="0" smtClean="0">
                        <a:solidFill>
                          <a:schemeClr val="tx1"/>
                        </a:solidFill>
                        <a:latin typeface="맑은 고딕" pitchFamily="50" charset="-127"/>
                        <a:ea typeface="맑은 고딕" pitchFamily="50" charset="-127"/>
                        <a:cs typeface="+mn-cs"/>
                      </a:endParaRPr>
                    </a:p>
                    <a:p>
                      <a:pPr latinLnBrk="0"/>
                      <a:r>
                        <a:rPr lang="en-US" sz="1800" b="0" kern="1200" dirty="0" smtClean="0">
                          <a:solidFill>
                            <a:schemeClr val="tx1"/>
                          </a:solidFill>
                          <a:latin typeface="맑은 고딕" pitchFamily="50" charset="-127"/>
                          <a:ea typeface="맑은 고딕" pitchFamily="50" charset="-127"/>
                          <a:cs typeface="+mn-cs"/>
                        </a:rPr>
                        <a:t> -</a:t>
                      </a:r>
                      <a:r>
                        <a:rPr lang="ko-KR" altLang="en-US" sz="1800" b="0" kern="1200" dirty="0" smtClean="0">
                          <a:solidFill>
                            <a:schemeClr val="tx1"/>
                          </a:solidFill>
                          <a:latin typeface="맑은 고딕" pitchFamily="50" charset="-127"/>
                          <a:ea typeface="맑은 고딕" pitchFamily="50" charset="-127"/>
                          <a:cs typeface="+mn-cs"/>
                        </a:rPr>
                        <a:t>용돈기입장플랫폼</a:t>
                      </a:r>
                      <a:endParaRPr lang="en-US" altLang="ko-KR" sz="1800" b="0" kern="1200" dirty="0" smtClean="0">
                        <a:solidFill>
                          <a:schemeClr val="tx1"/>
                        </a:solidFill>
                        <a:latin typeface="맑은 고딕" pitchFamily="50" charset="-127"/>
                        <a:ea typeface="맑은 고딕" pitchFamily="50" charset="-127"/>
                        <a:cs typeface="+mn-cs"/>
                      </a:endParaRPr>
                    </a:p>
                    <a:p>
                      <a:pPr latinLnBrk="0"/>
                      <a:endParaRPr lang="en-US" altLang="ko-KR" sz="1800" b="0" kern="1200" dirty="0" smtClean="0">
                        <a:solidFill>
                          <a:schemeClr val="tx1"/>
                        </a:solidFill>
                        <a:latin typeface="맑은 고딕" pitchFamily="50" charset="-127"/>
                        <a:ea typeface="맑은 고딕" pitchFamily="50" charset="-127"/>
                        <a:cs typeface="+mn-cs"/>
                      </a:endParaRPr>
                    </a:p>
                    <a:p>
                      <a:pPr latinLnBrk="0"/>
                      <a:r>
                        <a:rPr lang="en-US" sz="1800" b="0" kern="1200" dirty="0" smtClean="0">
                          <a:solidFill>
                            <a:schemeClr val="tx1"/>
                          </a:solidFill>
                          <a:latin typeface="맑은 고딕" pitchFamily="50" charset="-127"/>
                          <a:ea typeface="맑은 고딕" pitchFamily="50" charset="-127"/>
                          <a:cs typeface="+mn-cs"/>
                        </a:rPr>
                        <a:t>◆</a:t>
                      </a:r>
                      <a:r>
                        <a:rPr lang="ko-KR" altLang="en-US" sz="1800" b="0" i="0" kern="1200" dirty="0" smtClean="0">
                          <a:solidFill>
                            <a:schemeClr val="tx1"/>
                          </a:solidFill>
                          <a:latin typeface="맑은 고딕" pitchFamily="50" charset="-127"/>
                          <a:ea typeface="맑은 고딕" pitchFamily="50" charset="-127"/>
                          <a:cs typeface="+mn-cs"/>
                        </a:rPr>
                        <a:t>사이버</a:t>
                      </a:r>
                      <a:r>
                        <a:rPr lang="en-US" altLang="ko-KR" sz="1800" b="0" i="0" kern="1200" dirty="0" smtClean="0">
                          <a:solidFill>
                            <a:schemeClr val="tx1"/>
                          </a:solidFill>
                          <a:latin typeface="맑은 고딕" pitchFamily="50" charset="-127"/>
                          <a:ea typeface="맑은 고딕" pitchFamily="50" charset="-127"/>
                          <a:cs typeface="+mn-cs"/>
                        </a:rPr>
                        <a:t>-</a:t>
                      </a:r>
                      <a:r>
                        <a:rPr lang="ko-KR" altLang="en-US" sz="1800" b="0" i="0" kern="1200" dirty="0" smtClean="0">
                          <a:solidFill>
                            <a:schemeClr val="tx1"/>
                          </a:solidFill>
                          <a:latin typeface="맑은 고딕" pitchFamily="50" charset="-127"/>
                          <a:ea typeface="맑은 고딕" pitchFamily="50" charset="-127"/>
                          <a:cs typeface="+mn-cs"/>
                        </a:rPr>
                        <a:t>물리 생산 시스템 </a:t>
                      </a:r>
                      <a:r>
                        <a:rPr lang="en-US" altLang="ko-KR" sz="1800" b="0" i="0" kern="1200" dirty="0" smtClean="0">
                          <a:solidFill>
                            <a:schemeClr val="tx1"/>
                          </a:solidFill>
                          <a:latin typeface="맑은 고딕" pitchFamily="50" charset="-127"/>
                          <a:ea typeface="맑은 고딕" pitchFamily="50" charset="-127"/>
                          <a:cs typeface="+mn-cs"/>
                        </a:rPr>
                        <a:t>(CPPS: Cyber-Physical Production </a:t>
                      </a:r>
                      <a:r>
                        <a:rPr lang="en-US" altLang="ko-KR" sz="1800" b="0" i="0" kern="1200" dirty="0" err="1" smtClean="0">
                          <a:solidFill>
                            <a:schemeClr val="tx1"/>
                          </a:solidFill>
                          <a:latin typeface="맑은 고딕" pitchFamily="50" charset="-127"/>
                          <a:ea typeface="맑은 고딕" pitchFamily="50" charset="-127"/>
                          <a:cs typeface="+mn-cs"/>
                        </a:rPr>
                        <a:t>SystemsSystems</a:t>
                      </a:r>
                      <a:r>
                        <a:rPr lang="en-US" altLang="ko-KR" sz="1800" b="0" i="0" kern="1200" dirty="0" smtClean="0">
                          <a:solidFill>
                            <a:schemeClr val="tx1"/>
                          </a:solidFill>
                          <a:latin typeface="맑은 고딕" pitchFamily="50" charset="-127"/>
                          <a:ea typeface="맑은 고딕" pitchFamily="50" charset="-127"/>
                          <a:cs typeface="+mn-cs"/>
                        </a:rPr>
                        <a:t>) </a:t>
                      </a:r>
                      <a:r>
                        <a:rPr lang="ko-KR" altLang="en-US" sz="1800" b="0" i="0" kern="1200" dirty="0" smtClean="0">
                          <a:solidFill>
                            <a:schemeClr val="tx1"/>
                          </a:solidFill>
                          <a:latin typeface="맑은 고딕" pitchFamily="50" charset="-127"/>
                          <a:ea typeface="맑은 고딕" pitchFamily="50" charset="-127"/>
                          <a:cs typeface="+mn-cs"/>
                        </a:rPr>
                        <a:t>구현을 위한 생산설비 연동 </a:t>
                      </a:r>
                      <a:r>
                        <a:rPr lang="ko-KR" altLang="en-US" sz="1800" b="0" i="0" kern="1200" dirty="0" err="1" smtClean="0">
                          <a:solidFill>
                            <a:schemeClr val="tx1"/>
                          </a:solidFill>
                          <a:latin typeface="맑은 고딕" pitchFamily="50" charset="-127"/>
                          <a:ea typeface="맑은 고딕" pitchFamily="50" charset="-127"/>
                          <a:cs typeface="+mn-cs"/>
                        </a:rPr>
                        <a:t>미들웨어</a:t>
                      </a:r>
                      <a:r>
                        <a:rPr lang="ko-KR" altLang="en-US" sz="1800" b="0" i="0" kern="1200" dirty="0" smtClean="0">
                          <a:solidFill>
                            <a:schemeClr val="tx1"/>
                          </a:solidFill>
                          <a:latin typeface="맑은 고딕" pitchFamily="50" charset="-127"/>
                          <a:ea typeface="맑은 고딕" pitchFamily="50" charset="-127"/>
                          <a:cs typeface="+mn-cs"/>
                        </a:rPr>
                        <a:t> 개발</a:t>
                      </a:r>
                      <a:r>
                        <a:rPr lang="en-US" altLang="ko-KR" sz="1800" b="0" i="0" kern="1200" dirty="0" smtClean="0">
                          <a:solidFill>
                            <a:schemeClr val="tx1"/>
                          </a:solidFill>
                          <a:latin typeface="맑은 고딕" pitchFamily="50" charset="-127"/>
                          <a:ea typeface="맑은 고딕" pitchFamily="50" charset="-127"/>
                          <a:cs typeface="+mn-cs"/>
                        </a:rPr>
                        <a:t>, </a:t>
                      </a:r>
                      <a:r>
                        <a:rPr lang="ko-KR" altLang="en-US" sz="1800" b="0" i="0" kern="1200" dirty="0" smtClean="0">
                          <a:solidFill>
                            <a:schemeClr val="tx1"/>
                          </a:solidFill>
                          <a:latin typeface="맑은 고딕" pitchFamily="50" charset="-127"/>
                          <a:ea typeface="맑은 고딕" pitchFamily="50" charset="-127"/>
                          <a:cs typeface="+mn-cs"/>
                        </a:rPr>
                        <a:t>제조 혁신을 지원하는 센서연동 </a:t>
                      </a:r>
                      <a:r>
                        <a:rPr lang="ko-KR" altLang="en-US" sz="1800" b="0" i="0" kern="1200" dirty="0" err="1" smtClean="0">
                          <a:solidFill>
                            <a:schemeClr val="tx1"/>
                          </a:solidFill>
                          <a:latin typeface="맑은 고딕" pitchFamily="50" charset="-127"/>
                          <a:ea typeface="맑은 고딕" pitchFamily="50" charset="-127"/>
                          <a:cs typeface="+mn-cs"/>
                        </a:rPr>
                        <a:t>모바일</a:t>
                      </a:r>
                      <a:r>
                        <a:rPr lang="ko-KR" altLang="en-US" sz="1800" b="0" i="0" kern="1200" dirty="0" smtClean="0">
                          <a:solidFill>
                            <a:schemeClr val="tx1"/>
                          </a:solidFill>
                          <a:latin typeface="맑은 고딕" pitchFamily="50" charset="-127"/>
                          <a:ea typeface="맑은 고딕" pitchFamily="50" charset="-127"/>
                          <a:cs typeface="+mn-cs"/>
                        </a:rPr>
                        <a:t> </a:t>
                      </a:r>
                      <a:r>
                        <a:rPr lang="ko-KR" altLang="en-US" sz="1800" b="0" i="0" kern="1200" dirty="0" err="1" smtClean="0">
                          <a:solidFill>
                            <a:schemeClr val="tx1"/>
                          </a:solidFill>
                          <a:latin typeface="맑은 고딕" pitchFamily="50" charset="-127"/>
                          <a:ea typeface="맑은 고딕" pitchFamily="50" charset="-127"/>
                          <a:cs typeface="+mn-cs"/>
                        </a:rPr>
                        <a:t>앱</a:t>
                      </a:r>
                      <a:r>
                        <a:rPr lang="ko-KR" altLang="en-US" sz="1800" b="0" i="0" kern="1200" dirty="0" smtClean="0">
                          <a:solidFill>
                            <a:schemeClr val="tx1"/>
                          </a:solidFill>
                          <a:latin typeface="맑은 고딕" pitchFamily="50" charset="-127"/>
                          <a:ea typeface="맑은 고딕" pitchFamily="50" charset="-127"/>
                          <a:cs typeface="+mn-cs"/>
                        </a:rPr>
                        <a:t> 개발 플랫폼</a:t>
                      </a:r>
                      <a:endParaRPr lang="ko-KR" altLang="en-US" sz="1800" b="0" kern="1200" dirty="0" smtClean="0">
                        <a:solidFill>
                          <a:schemeClr val="tx1"/>
                        </a:solidFill>
                        <a:latin typeface="맑은 고딕" pitchFamily="50" charset="-127"/>
                        <a:ea typeface="맑은 고딕" pitchFamily="50" charset="-127"/>
                        <a:cs typeface="+mn-cs"/>
                      </a:endParaRPr>
                    </a:p>
                    <a:p>
                      <a:pPr latinLnBrk="0"/>
                      <a:endParaRPr kumimoji="1" lang="en-US" altLang="ko-KR" sz="1000" b="0" i="0" u="none" strike="noStrike" cap="none" normalizeH="0" baseline="0" dirty="0" smtClean="0">
                        <a:ln>
                          <a:noFill/>
                        </a:ln>
                        <a:solidFill>
                          <a:schemeClr val="tx1"/>
                        </a:solidFill>
                        <a:effectLst/>
                        <a:latin typeface="맑은 고딕" pitchFamily="50" charset="-127"/>
                        <a:ea typeface="맑은 고딕" pitchFamily="50" charset="-127"/>
                        <a:sym typeface="Wingdings" pitchFamily="2" charset="2"/>
                      </a:endParaRPr>
                    </a:p>
                  </a:txBody>
                  <a:tcPr marL="36023" marR="36023" marT="16002" marB="16002" anchor="ctr" horzOverflow="overflow">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FFFFCC">
                        <a:alpha val="50195"/>
                      </a:srgbClr>
                    </a:solidFill>
                  </a:tcPr>
                </a:tc>
                <a:extLst>
                  <a:ext uri="{0D108BD9-81ED-4DB2-BD59-A6C34878D82A}">
                    <a16:rowId xmlns="" xmlns:a16="http://schemas.microsoft.com/office/drawing/2014/main" val="10000"/>
                  </a:ext>
                </a:extLst>
              </a:tr>
            </a:tbl>
          </a:graphicData>
        </a:graphic>
      </p:graphicFrame>
      <p:sp>
        <p:nvSpPr>
          <p:cNvPr id="15" name="Rectangle 3"/>
          <p:cNvSpPr>
            <a:spLocks noChangeArrowheads="1"/>
          </p:cNvSpPr>
          <p:nvPr/>
        </p:nvSpPr>
        <p:spPr bwMode="auto">
          <a:xfrm>
            <a:off x="162003" y="85417"/>
            <a:ext cx="6922852" cy="391143"/>
          </a:xfrm>
          <a:prstGeom prst="rect">
            <a:avLst/>
          </a:prstGeom>
          <a:noFill/>
          <a:ln w="9525">
            <a:noFill/>
            <a:miter lim="800000"/>
            <a:headEnd/>
            <a:tailEnd/>
          </a:ln>
        </p:spPr>
        <p:txBody>
          <a:bodyPr wrap="none" lIns="18000" tIns="10800" rIns="18000" bIns="10800" anchor="ctr">
            <a:spAutoFit/>
          </a:bodyPr>
          <a:lstStyle/>
          <a:p>
            <a:pPr eaLnBrk="1" latinLnBrk="1" hangingPunct="1">
              <a:spcBef>
                <a:spcPct val="50000"/>
              </a:spcBef>
            </a:pPr>
            <a:r>
              <a:rPr kumimoji="0" lang="en-US" altLang="ko-KR" sz="2400" dirty="0" smtClean="0">
                <a:solidFill>
                  <a:srgbClr val="000000"/>
                </a:solidFill>
                <a:latin typeface="현대하모니 M" pitchFamily="18" charset="-127"/>
                <a:ea typeface="현대하모니 M" pitchFamily="18" charset="-127"/>
              </a:rPr>
              <a:t>3. </a:t>
            </a:r>
            <a:r>
              <a:rPr kumimoji="0" lang="ko-KR" altLang="en-US" sz="2400" dirty="0" smtClean="0">
                <a:solidFill>
                  <a:srgbClr val="000000"/>
                </a:solidFill>
                <a:latin typeface="현대하모니 M" pitchFamily="18" charset="-127"/>
                <a:ea typeface="현대하모니 M" pitchFamily="18" charset="-127"/>
              </a:rPr>
              <a:t>디지털 </a:t>
            </a:r>
            <a:r>
              <a:rPr kumimoji="0" lang="ko-KR" altLang="en-US" sz="2400" dirty="0" err="1" smtClean="0">
                <a:solidFill>
                  <a:srgbClr val="000000"/>
                </a:solidFill>
                <a:latin typeface="현대하모니 M" pitchFamily="18" charset="-127"/>
                <a:ea typeface="현대하모니 M" pitchFamily="18" charset="-127"/>
              </a:rPr>
              <a:t>트랜스포메이션</a:t>
            </a:r>
            <a:r>
              <a:rPr kumimoji="0" lang="ko-KR" altLang="en-US" sz="2400" dirty="0" smtClean="0">
                <a:solidFill>
                  <a:srgbClr val="000000"/>
                </a:solidFill>
                <a:latin typeface="현대하모니 M" pitchFamily="18" charset="-127"/>
                <a:ea typeface="현대하모니 M" pitchFamily="18" charset="-127"/>
              </a:rPr>
              <a:t> </a:t>
            </a:r>
            <a:r>
              <a:rPr kumimoji="0" lang="en-US" altLang="ko-KR" sz="2400" dirty="0" smtClean="0">
                <a:solidFill>
                  <a:srgbClr val="000000"/>
                </a:solidFill>
                <a:latin typeface="현대하모니 M" pitchFamily="18" charset="-127"/>
                <a:ea typeface="현대하모니 M" pitchFamily="18" charset="-127"/>
              </a:rPr>
              <a:t>6</a:t>
            </a:r>
            <a:r>
              <a:rPr kumimoji="0" lang="ko-KR" altLang="en-US" sz="2400" dirty="0" smtClean="0">
                <a:solidFill>
                  <a:srgbClr val="000000"/>
                </a:solidFill>
                <a:latin typeface="현대하모니 M" pitchFamily="18" charset="-127"/>
                <a:ea typeface="현대하모니 M" pitchFamily="18" charset="-127"/>
              </a:rPr>
              <a:t>대 물경 중 </a:t>
            </a:r>
            <a:r>
              <a:rPr kumimoji="0" lang="ko-KR" altLang="en-US" sz="2400" dirty="0" err="1" smtClean="0">
                <a:solidFill>
                  <a:srgbClr val="000000"/>
                </a:solidFill>
                <a:latin typeface="현대하모니 M" pitchFamily="18" charset="-127"/>
                <a:ea typeface="현대하모니 M" pitchFamily="18" charset="-127"/>
              </a:rPr>
              <a:t>실시간화</a:t>
            </a:r>
            <a:r>
              <a:rPr kumimoji="0" lang="ko-KR" altLang="en-US" sz="2400" dirty="0" smtClean="0">
                <a:solidFill>
                  <a:srgbClr val="000000"/>
                </a:solidFill>
                <a:latin typeface="현대하모니 M" pitchFamily="18" charset="-127"/>
                <a:ea typeface="현대하모니 M" pitchFamily="18" charset="-127"/>
              </a:rPr>
              <a:t> 및 사례 </a:t>
            </a:r>
            <a:endParaRPr kumimoji="0" lang="en-US" altLang="ko-KR" sz="1600" dirty="0">
              <a:solidFill>
                <a:srgbClr val="000000"/>
              </a:solidFill>
              <a:latin typeface="현대하모니 M" pitchFamily="18" charset="-127"/>
              <a:ea typeface="현대하모니 M" pitchFamily="18" charset="-127"/>
            </a:endParaRPr>
          </a:p>
        </p:txBody>
      </p:sp>
    </p:spTree>
    <p:extLst>
      <p:ext uri="{BB962C8B-B14F-4D97-AF65-F5344CB8AC3E}">
        <p14:creationId xmlns="" xmlns:p14="http://schemas.microsoft.com/office/powerpoint/2010/main" val="3717979839"/>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1_기본 디자인">
  <a:themeElements>
    <a:clrScheme name="">
      <a:dk1>
        <a:srgbClr val="000000"/>
      </a:dk1>
      <a:lt1>
        <a:srgbClr val="FFFFFF"/>
      </a:lt1>
      <a:dk2>
        <a:srgbClr val="000000"/>
      </a:dk2>
      <a:lt2>
        <a:srgbClr val="000000"/>
      </a:lt2>
      <a:accent1>
        <a:srgbClr val="FFFFFF"/>
      </a:accent1>
      <a:accent2>
        <a:srgbClr val="000000"/>
      </a:accent2>
      <a:accent3>
        <a:srgbClr val="FFFFFF"/>
      </a:accent3>
      <a:accent4>
        <a:srgbClr val="000000"/>
      </a:accent4>
      <a:accent5>
        <a:srgbClr val="FFFFFF"/>
      </a:accent5>
      <a:accent6>
        <a:srgbClr val="000000"/>
      </a:accent6>
      <a:hlink>
        <a:srgbClr val="000000"/>
      </a:hlink>
      <a:folHlink>
        <a:srgbClr val="000000"/>
      </a:folHlink>
    </a:clrScheme>
    <a:fontScheme name="1_기본 디자인">
      <a:majorFont>
        <a:latin typeface="굴림"/>
        <a:ea typeface="굴림"/>
        <a:cs typeface=""/>
      </a:majorFont>
      <a:minorFont>
        <a:latin typeface="굴림"/>
        <a:ea typeface="굴림"/>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기본 디자인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기본 디자인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기본 디자인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기본 디자인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기본 디자인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기본 디자인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기본 디자인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2438</TotalTime>
  <Words>223</Words>
  <Application>Microsoft Office PowerPoint</Application>
  <PresentationFormat>A4 용지(210x297mm)</PresentationFormat>
  <Paragraphs>36</Paragraphs>
  <Slides>3</Slides>
  <Notes>0</Notes>
  <HiddenSlides>0</HiddenSlides>
  <MMClips>0</MMClips>
  <ScaleCrop>false</ScaleCrop>
  <HeadingPairs>
    <vt:vector size="4" baseType="variant">
      <vt:variant>
        <vt:lpstr>테마</vt:lpstr>
      </vt:variant>
      <vt:variant>
        <vt:i4>1</vt:i4>
      </vt:variant>
      <vt:variant>
        <vt:lpstr>슬라이드 제목</vt:lpstr>
      </vt:variant>
      <vt:variant>
        <vt:i4>3</vt:i4>
      </vt:variant>
    </vt:vector>
  </HeadingPairs>
  <TitlesOfParts>
    <vt:vector size="4" baseType="lpstr">
      <vt:lpstr>1_기본 디자인</vt:lpstr>
      <vt:lpstr>슬라이드 1</vt:lpstr>
      <vt:lpstr>슬라이드 2</vt:lpstr>
      <vt:lpstr>슬라이드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외주품 개발 계획  (디엠,디엠아이,신흥정밀,디엔티,세림인더스트리)</dc:title>
  <dc:creator>DAS</dc:creator>
  <cp:lastModifiedBy>shhan</cp:lastModifiedBy>
  <cp:revision>188</cp:revision>
  <cp:lastPrinted>2016-01-26T08:58:07Z</cp:lastPrinted>
  <dcterms:created xsi:type="dcterms:W3CDTF">2016-01-25T04:39:44Z</dcterms:created>
  <dcterms:modified xsi:type="dcterms:W3CDTF">2022-04-22T08:17:58Z</dcterms:modified>
</cp:coreProperties>
</file>