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62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40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17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37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01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00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3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45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181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95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59F3-9CE1-4318-BB85-230B484FF48D}" type="datetimeFigureOut">
              <a:rPr lang="ko-KR" altLang="en-US" smtClean="0"/>
              <a:t>2022-06-12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187B8-28C8-476E-B422-7A7FE5C324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71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FB525F2-BD06-4CBB-B479-1B68828A2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993"/>
            <a:ext cx="6858000" cy="691213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84809870-A362-4B96-B5F2-C2A0023D9EFF}"/>
              </a:ext>
            </a:extLst>
          </p:cNvPr>
          <p:cNvSpPr/>
          <p:nvPr/>
        </p:nvSpPr>
        <p:spPr>
          <a:xfrm>
            <a:off x="0" y="1036320"/>
            <a:ext cx="6858000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900" dirty="0">
                <a:latin typeface="+mj-ea"/>
                <a:ea typeface="+mj-ea"/>
              </a:rPr>
              <a:t>가속화되는 디지털 경제 확산과  코로나 </a:t>
            </a:r>
            <a:r>
              <a:rPr lang="en-US" altLang="ko-KR" sz="900" dirty="0">
                <a:latin typeface="+mj-ea"/>
                <a:ea typeface="+mj-ea"/>
              </a:rPr>
              <a:t>19 </a:t>
            </a:r>
            <a:r>
              <a:rPr lang="ko-KR" altLang="en-US" sz="900" dirty="0" err="1">
                <a:latin typeface="+mj-ea"/>
                <a:ea typeface="+mj-ea"/>
              </a:rPr>
              <a:t>팬데믹에</a:t>
            </a:r>
            <a:r>
              <a:rPr lang="ko-KR" altLang="en-US" sz="900" dirty="0">
                <a:latin typeface="+mj-ea"/>
                <a:ea typeface="+mj-ea"/>
              </a:rPr>
              <a:t> 촉발된  변화 환경에 맞춰 데이터의 활용을 하면서 실질적 가치를 만드는 것을 목표로 설정하고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기업과 시장에 관점에서</a:t>
            </a:r>
            <a:r>
              <a:rPr lang="en-US" altLang="ko-KR" sz="900" dirty="0">
                <a:latin typeface="+mj-ea"/>
                <a:ea typeface="+mj-ea"/>
              </a:rPr>
              <a:t>,</a:t>
            </a:r>
            <a:r>
              <a:rPr lang="ko-KR" altLang="en-US" sz="900" dirty="0">
                <a:latin typeface="+mj-ea"/>
                <a:ea typeface="+mj-ea"/>
              </a:rPr>
              <a:t> 그리고  각  개인의 서비스에 집중하지만 개별적인 정책보다는 체계적인 국가 경영 중심으로 추진하는데  기본방향을 가지고 있다</a:t>
            </a:r>
            <a:r>
              <a:rPr lang="en-US" altLang="ko-KR" sz="900" dirty="0">
                <a:latin typeface="+mj-ea"/>
                <a:ea typeface="+mj-ea"/>
              </a:rPr>
              <a:t>.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11</a:t>
            </a:r>
            <a:r>
              <a:rPr lang="ko-KR" altLang="en-US" sz="900" dirty="0">
                <a:latin typeface="+mj-ea"/>
                <a:ea typeface="+mj-ea"/>
              </a:rPr>
              <a:t>대 실천과제는 아래와 같다</a:t>
            </a:r>
            <a:r>
              <a:rPr lang="en-US" altLang="ko-KR" sz="900" dirty="0">
                <a:latin typeface="+mj-ea"/>
                <a:ea typeface="+mj-ea"/>
              </a:rPr>
              <a:t>. 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1. </a:t>
            </a:r>
            <a:r>
              <a:rPr lang="ko-KR" altLang="en-US" sz="900" dirty="0" err="1">
                <a:latin typeface="+mj-ea"/>
                <a:ea typeface="+mj-ea"/>
              </a:rPr>
              <a:t>미개방</a:t>
            </a:r>
            <a:r>
              <a:rPr lang="ko-KR" altLang="en-US" sz="900" dirty="0">
                <a:latin typeface="+mj-ea"/>
                <a:ea typeface="+mj-ea"/>
              </a:rPr>
              <a:t> 핵심 데이터 제공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 </a:t>
            </a: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민간 수요가 높은 국민건강보험공단</a:t>
            </a:r>
            <a:r>
              <a:rPr lang="en-US" altLang="ko-KR" sz="900" dirty="0">
                <a:latin typeface="+mj-ea"/>
                <a:ea typeface="+mj-ea"/>
              </a:rPr>
              <a:t>,</a:t>
            </a:r>
            <a:r>
              <a:rPr lang="ko-KR" altLang="en-US" sz="900" dirty="0">
                <a:latin typeface="+mj-ea"/>
                <a:ea typeface="+mj-ea"/>
              </a:rPr>
              <a:t>국세청 등에서 보유한 핵심 데이터를 개방하는데 있다</a:t>
            </a:r>
            <a:r>
              <a:rPr lang="en-US" altLang="ko-KR" sz="900" dirty="0">
                <a:latin typeface="+mj-ea"/>
                <a:ea typeface="+mj-ea"/>
              </a:rPr>
              <a:t>. </a:t>
            </a:r>
            <a:r>
              <a:rPr lang="ko-KR" altLang="en-US" sz="900" dirty="0">
                <a:latin typeface="+mj-ea"/>
                <a:ea typeface="+mj-ea"/>
              </a:rPr>
              <a:t>실시간 확인서비스와 안신 구역 서비스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마이 데이터 등의 방식이 적용 중이다</a:t>
            </a:r>
            <a:r>
              <a:rPr lang="en-US" altLang="ko-KR" sz="900" dirty="0">
                <a:latin typeface="+mj-ea"/>
                <a:ea typeface="+mj-ea"/>
              </a:rPr>
              <a:t>. 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2.  </a:t>
            </a:r>
            <a:r>
              <a:rPr lang="ko-KR" altLang="en-US" sz="900" dirty="0">
                <a:latin typeface="+mj-ea"/>
                <a:ea typeface="+mj-ea"/>
              </a:rPr>
              <a:t>수요자가 원하는 수준의 데이터 품질 확보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비 표준화이고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제공 주기를 준수  하지 않고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데이터 결함을 가지고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기계가 읽을 수 없는 형식 등을 가지며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민간에서 반복적으로 제기 되는 애로 사항을 종합적으로 개선하도록 한다</a:t>
            </a:r>
            <a:r>
              <a:rPr lang="en-US" altLang="ko-KR" sz="900" dirty="0">
                <a:latin typeface="+mj-ea"/>
                <a:ea typeface="+mj-ea"/>
              </a:rPr>
              <a:t>.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3. </a:t>
            </a:r>
            <a:r>
              <a:rPr lang="ko-KR" altLang="en-US" sz="900" dirty="0">
                <a:latin typeface="+mj-ea"/>
                <a:ea typeface="+mj-ea"/>
              </a:rPr>
              <a:t>민간 전문 기업 활용 및 데이터 구매 지원 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데이터 시장확대와 활성화를 이루기 위하여  데이터 가공하고 중개하는 민간 전문 기업의 활용을 하였고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디지털 서비스 전문계약 제도를 적극 이용하여  정부의 민간 데이터 구매를 극대화한다</a:t>
            </a:r>
            <a:r>
              <a:rPr lang="en-US" altLang="ko-KR" sz="900" dirty="0">
                <a:latin typeface="+mj-ea"/>
                <a:ea typeface="+mj-ea"/>
              </a:rPr>
              <a:t>.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4. </a:t>
            </a:r>
            <a:r>
              <a:rPr lang="ko-KR" altLang="en-US" sz="900" dirty="0">
                <a:latin typeface="+mj-ea"/>
                <a:ea typeface="+mj-ea"/>
              </a:rPr>
              <a:t>데이터 플랫폼 연계 및 거래소 활성화 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누구나 데이터를 찾아보고 쉽게 이용할 수 있도록 공공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그리고 민간 데이터 플랫폼을 통합 데이터 지도를 통하여 연계하고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데이터 가치 산정 모형 적용을 확산 하도록 한다</a:t>
            </a:r>
            <a:r>
              <a:rPr lang="en-US" altLang="ko-KR" sz="900" dirty="0">
                <a:latin typeface="+mj-ea"/>
                <a:ea typeface="+mj-ea"/>
              </a:rPr>
              <a:t>.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5. </a:t>
            </a:r>
            <a:r>
              <a:rPr lang="ko-KR" altLang="en-US" sz="900" dirty="0">
                <a:latin typeface="+mj-ea"/>
                <a:ea typeface="+mj-ea"/>
              </a:rPr>
              <a:t>국가 데이터 관리체계 전면 개편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공공데이터 개방에만 머무르지 않고 국가 전체적인 관점에서 필요한 데이터 상황을 파악하고 데이터 활용 전략을  마련하고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데이터 기반 행정 책임관을 신설 관리하도록 한다</a:t>
            </a:r>
            <a:r>
              <a:rPr lang="en-US" altLang="ko-KR" sz="900" dirty="0">
                <a:latin typeface="+mj-ea"/>
                <a:ea typeface="+mj-ea"/>
              </a:rPr>
              <a:t>. 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6. </a:t>
            </a:r>
            <a:r>
              <a:rPr lang="ko-KR" altLang="en-US" sz="900" dirty="0">
                <a:latin typeface="+mj-ea"/>
                <a:ea typeface="+mj-ea"/>
              </a:rPr>
              <a:t>데이터 중심 정부 업무 재설계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Once Only (</a:t>
            </a:r>
            <a:r>
              <a:rPr lang="ko-KR" altLang="en-US" sz="900" dirty="0">
                <a:latin typeface="+mj-ea"/>
                <a:ea typeface="+mj-ea"/>
              </a:rPr>
              <a:t>단 한번의</a:t>
            </a:r>
            <a:r>
              <a:rPr lang="en-US" altLang="ko-KR" sz="900" dirty="0">
                <a:latin typeface="+mj-ea"/>
                <a:ea typeface="+mj-ea"/>
              </a:rPr>
              <a:t>) </a:t>
            </a:r>
            <a:r>
              <a:rPr lang="ko-KR" altLang="en-US" sz="900" dirty="0">
                <a:latin typeface="+mj-ea"/>
                <a:ea typeface="+mj-ea"/>
              </a:rPr>
              <a:t>원칙 기반으로 정부의 데이터  수집방식을 개선하고 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정보시스템  </a:t>
            </a:r>
            <a:r>
              <a:rPr lang="ko-KR" altLang="en-US" sz="900" dirty="0" err="1">
                <a:latin typeface="+mj-ea"/>
                <a:ea typeface="+mj-ea"/>
              </a:rPr>
              <a:t>구축시</a:t>
            </a:r>
            <a:r>
              <a:rPr lang="ko-KR" altLang="en-US" sz="900" dirty="0">
                <a:latin typeface="+mj-ea"/>
                <a:ea typeface="+mj-ea"/>
              </a:rPr>
              <a:t> 데이터 수집 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제공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활용에 대하여 데이터 사전 기획을 한다</a:t>
            </a:r>
            <a:r>
              <a:rPr lang="en-US" altLang="ko-KR" sz="900" dirty="0">
                <a:latin typeface="+mj-ea"/>
                <a:ea typeface="+mj-ea"/>
              </a:rPr>
              <a:t>.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7. </a:t>
            </a:r>
            <a:r>
              <a:rPr lang="ko-KR" altLang="en-US" sz="900" dirty="0">
                <a:latin typeface="+mj-ea"/>
                <a:ea typeface="+mj-ea"/>
              </a:rPr>
              <a:t>새로운 데이터 활용제도의 조기 장착 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데이터 </a:t>
            </a:r>
            <a:r>
              <a:rPr lang="ko-KR" altLang="en-US" sz="900" dirty="0" err="1">
                <a:latin typeface="+mj-ea"/>
                <a:ea typeface="+mj-ea"/>
              </a:rPr>
              <a:t>이동권</a:t>
            </a:r>
            <a:r>
              <a:rPr lang="ko-KR" altLang="en-US" sz="900" dirty="0">
                <a:latin typeface="+mj-ea"/>
                <a:ea typeface="+mj-ea"/>
              </a:rPr>
              <a:t> 확립과 사업자 선정기준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데이터 수집 방식 체결화</a:t>
            </a:r>
            <a:r>
              <a:rPr lang="en-US" altLang="ko-KR" sz="900" dirty="0">
                <a:latin typeface="+mj-ea"/>
                <a:ea typeface="+mj-ea"/>
              </a:rPr>
              <a:t>, </a:t>
            </a:r>
            <a:r>
              <a:rPr lang="ko-KR" altLang="en-US" sz="900" dirty="0">
                <a:latin typeface="+mj-ea"/>
                <a:ea typeface="+mj-ea"/>
              </a:rPr>
              <a:t>그리고 가명처리 절차 명확화와 결합기간 단축의 가명 정보 처리를 하도록 한다</a:t>
            </a:r>
            <a:r>
              <a:rPr lang="en-US" altLang="ko-KR" sz="900" dirty="0">
                <a:latin typeface="+mj-ea"/>
                <a:ea typeface="+mj-ea"/>
              </a:rPr>
              <a:t>.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8. </a:t>
            </a:r>
            <a:r>
              <a:rPr lang="ko-KR" altLang="en-US" sz="900" dirty="0">
                <a:latin typeface="+mj-ea"/>
                <a:ea typeface="+mj-ea"/>
              </a:rPr>
              <a:t>데이터 생태계 전반의 위험 선제 대응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위험을 사전에 검출하고 대응하기 관리 방안을 마련하도록 한다</a:t>
            </a:r>
            <a:r>
              <a:rPr lang="en-US" altLang="ko-KR" sz="900" dirty="0">
                <a:latin typeface="+mj-ea"/>
                <a:ea typeface="+mj-ea"/>
              </a:rPr>
              <a:t>. 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9. </a:t>
            </a:r>
            <a:r>
              <a:rPr lang="ko-KR" altLang="en-US" sz="900" dirty="0">
                <a:latin typeface="+mj-ea"/>
                <a:ea typeface="+mj-ea"/>
              </a:rPr>
              <a:t>데이터 기반 과학적 재난 관리 </a:t>
            </a:r>
            <a:r>
              <a:rPr lang="ko-KR" altLang="en-US" sz="900" dirty="0" err="1">
                <a:latin typeface="+mj-ea"/>
                <a:ea typeface="+mj-ea"/>
              </a:rPr>
              <a:t>쳬계</a:t>
            </a:r>
            <a:r>
              <a:rPr lang="ko-KR" altLang="en-US" sz="900" dirty="0">
                <a:latin typeface="+mj-ea"/>
                <a:ea typeface="+mj-ea"/>
              </a:rPr>
              <a:t> 구축 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재난 발생시 데이터를 활용하여 과학적으로 재난 지원 행정 체계를 구축하는데 있다</a:t>
            </a:r>
            <a:r>
              <a:rPr lang="en-US" altLang="ko-KR" sz="900" dirty="0">
                <a:latin typeface="+mj-ea"/>
                <a:ea typeface="+mj-ea"/>
              </a:rPr>
              <a:t>. </a:t>
            </a: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latin typeface="+mj-ea"/>
                <a:ea typeface="+mj-ea"/>
              </a:rPr>
              <a:t>10. </a:t>
            </a:r>
            <a:r>
              <a:rPr lang="ko-KR" altLang="en-US" sz="900" dirty="0">
                <a:latin typeface="+mj-ea"/>
                <a:ea typeface="+mj-ea"/>
              </a:rPr>
              <a:t>코로나 </a:t>
            </a:r>
            <a:r>
              <a:rPr lang="en-US" altLang="ko-KR" sz="900" dirty="0">
                <a:latin typeface="+mj-ea"/>
                <a:ea typeface="+mj-ea"/>
              </a:rPr>
              <a:t>19 </a:t>
            </a:r>
            <a:r>
              <a:rPr lang="ko-KR" altLang="en-US" sz="900" dirty="0">
                <a:latin typeface="+mj-ea"/>
                <a:ea typeface="+mj-ea"/>
              </a:rPr>
              <a:t>타임캡슐 프로젝트 추진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en-US" altLang="ko-KR" sz="900" dirty="0"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latin typeface="+mj-ea"/>
                <a:ea typeface="+mj-ea"/>
              </a:rPr>
              <a:t>코로나</a:t>
            </a:r>
            <a:r>
              <a:rPr lang="en-US" altLang="ko-KR" sz="900" dirty="0">
                <a:latin typeface="+mj-ea"/>
                <a:ea typeface="+mj-ea"/>
              </a:rPr>
              <a:t>19</a:t>
            </a:r>
            <a:r>
              <a:rPr lang="ko-KR" altLang="en-US" sz="900" dirty="0">
                <a:latin typeface="+mj-ea"/>
                <a:ea typeface="+mj-ea"/>
              </a:rPr>
              <a:t>로 인해 변화된 사회 현상을 인식하고  정책대안 설정과정에서 삭제될 우려가 있는 데이터를 보존 관리한다</a:t>
            </a:r>
            <a:r>
              <a:rPr lang="en-US" altLang="ko-KR" sz="900" dirty="0">
                <a:latin typeface="+mj-ea"/>
                <a:ea typeface="+mj-ea"/>
              </a:rPr>
              <a:t>. </a:t>
            </a:r>
            <a:r>
              <a:rPr lang="ko-KR" altLang="en-US" sz="900" dirty="0">
                <a:latin typeface="+mj-ea"/>
                <a:ea typeface="+mj-ea"/>
              </a:rPr>
              <a:t> </a:t>
            </a:r>
            <a:endParaRPr lang="en-US" altLang="ko-KR" sz="900" dirty="0">
              <a:latin typeface="+mj-ea"/>
              <a:ea typeface="+mj-ea"/>
            </a:endParaRPr>
          </a:p>
          <a:p>
            <a:pPr fontAlgn="base"/>
            <a:endParaRPr lang="ko-KR" altLang="en-US" sz="900" dirty="0">
              <a:solidFill>
                <a:srgbClr val="333333"/>
              </a:solidFill>
              <a:latin typeface="+mj-ea"/>
              <a:ea typeface="+mj-ea"/>
            </a:endParaRPr>
          </a:p>
          <a:p>
            <a:pPr fontAlgn="base"/>
            <a:r>
              <a:rPr lang="en-US" altLang="ko-KR" sz="900" dirty="0">
                <a:solidFill>
                  <a:srgbClr val="333333"/>
                </a:solidFill>
                <a:latin typeface="+mj-ea"/>
                <a:ea typeface="+mj-ea"/>
              </a:rPr>
              <a:t>11. </a:t>
            </a:r>
            <a:r>
              <a:rPr lang="ko-KR" altLang="en-US" sz="900" dirty="0">
                <a:solidFill>
                  <a:srgbClr val="333333"/>
                </a:solidFill>
                <a:latin typeface="+mj-ea"/>
                <a:ea typeface="+mj-ea"/>
              </a:rPr>
              <a:t>물 관리 데이터 통합 체계 마련</a:t>
            </a:r>
            <a:endParaRPr lang="en-US" altLang="ko-KR" sz="900" dirty="0">
              <a:solidFill>
                <a:srgbClr val="333333"/>
              </a:solidFill>
              <a:latin typeface="+mj-ea"/>
              <a:ea typeface="+mj-ea"/>
            </a:endParaRPr>
          </a:p>
          <a:p>
            <a:pPr fontAlgn="base"/>
            <a:endParaRPr lang="en-US" altLang="ko-KR" sz="900" dirty="0">
              <a:solidFill>
                <a:srgbClr val="333333"/>
              </a:solidFill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solidFill>
                  <a:srgbClr val="333333"/>
                </a:solidFill>
                <a:latin typeface="+mj-ea"/>
                <a:ea typeface="+mj-ea"/>
              </a:rPr>
              <a:t>환경부</a:t>
            </a:r>
            <a:r>
              <a:rPr lang="en-US" altLang="ko-KR" sz="900" dirty="0">
                <a:solidFill>
                  <a:srgbClr val="333333"/>
                </a:solidFill>
                <a:latin typeface="+mj-ea"/>
                <a:ea typeface="+mj-ea"/>
              </a:rPr>
              <a:t>, </a:t>
            </a:r>
            <a:r>
              <a:rPr lang="ko-KR" altLang="en-US" sz="900" dirty="0">
                <a:solidFill>
                  <a:srgbClr val="333333"/>
                </a:solidFill>
                <a:latin typeface="+mj-ea"/>
                <a:ea typeface="+mj-ea"/>
              </a:rPr>
              <a:t>행정안전부</a:t>
            </a:r>
            <a:r>
              <a:rPr lang="en-US" altLang="ko-KR" sz="900" dirty="0">
                <a:solidFill>
                  <a:srgbClr val="333333"/>
                </a:solidFill>
                <a:latin typeface="+mj-ea"/>
                <a:ea typeface="+mj-ea"/>
              </a:rPr>
              <a:t>, </a:t>
            </a:r>
            <a:r>
              <a:rPr lang="ko-KR" altLang="en-US" sz="900" dirty="0">
                <a:solidFill>
                  <a:srgbClr val="333333"/>
                </a:solidFill>
                <a:latin typeface="+mj-ea"/>
                <a:ea typeface="+mj-ea"/>
              </a:rPr>
              <a:t>지방자치단체 등 여려 기관에 분산되어 관리하는 물과 관련된 각종 데이터를  체계적으로 통합 관리한다</a:t>
            </a:r>
            <a:r>
              <a:rPr lang="en-US" altLang="ko-KR" sz="900" dirty="0">
                <a:solidFill>
                  <a:srgbClr val="333333"/>
                </a:solidFill>
                <a:latin typeface="+mj-ea"/>
                <a:ea typeface="+mj-ea"/>
              </a:rPr>
              <a:t>. </a:t>
            </a:r>
          </a:p>
          <a:p>
            <a:pPr fontAlgn="base"/>
            <a:endParaRPr lang="en-US" altLang="ko-KR" sz="900" b="0" i="0" dirty="0">
              <a:solidFill>
                <a:srgbClr val="333333"/>
              </a:solidFill>
              <a:effectLst/>
              <a:latin typeface="+mj-ea"/>
              <a:ea typeface="+mj-ea"/>
            </a:endParaRPr>
          </a:p>
          <a:p>
            <a:pPr fontAlgn="base"/>
            <a:r>
              <a:rPr lang="ko-KR" altLang="en-US" sz="900" dirty="0">
                <a:solidFill>
                  <a:srgbClr val="333333"/>
                </a:solidFill>
                <a:latin typeface="+mj-ea"/>
                <a:ea typeface="+mj-ea"/>
              </a:rPr>
              <a:t>결국 대</a:t>
            </a:r>
            <a:r>
              <a:rPr lang="ko-KR" altLang="en-US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한민국 데이터 </a:t>
            </a:r>
            <a:r>
              <a:rPr lang="en-US" altLang="ko-KR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119</a:t>
            </a:r>
            <a:r>
              <a:rPr lang="ko-KR" altLang="en-US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 프로젝트는 </a:t>
            </a:r>
            <a:r>
              <a:rPr lang="en-US" altLang="ko-KR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2021.2.17.</a:t>
            </a:r>
            <a:r>
              <a:rPr lang="ko-KR" altLang="en-US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에 설정한 민간 중심 생태계 혁신</a:t>
            </a:r>
            <a:r>
              <a:rPr lang="en-US" altLang="ko-KR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종합적 데이터 정책 체계 확립</a:t>
            </a:r>
            <a:r>
              <a:rPr lang="en-US" altLang="ko-KR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, </a:t>
            </a:r>
            <a:r>
              <a:rPr lang="ko-KR" altLang="en-US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특별 현안 과제를 다룬 정책현안이다</a:t>
            </a:r>
            <a:r>
              <a:rPr lang="en-US" altLang="ko-KR" sz="900" b="0" i="0" dirty="0">
                <a:solidFill>
                  <a:srgbClr val="333333"/>
                </a:solidFill>
                <a:effectLst/>
                <a:latin typeface="+mj-ea"/>
                <a:ea typeface="+mj-ea"/>
              </a:rPr>
              <a:t>.</a:t>
            </a:r>
            <a:endParaRPr lang="ko-KR" altLang="en-US" sz="900" b="0" i="0" dirty="0">
              <a:solidFill>
                <a:srgbClr val="333333"/>
              </a:solidFill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005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400</Words>
  <Application>Microsoft Office PowerPoint</Application>
  <PresentationFormat>A4 용지(210x297mm)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9</cp:revision>
  <dcterms:created xsi:type="dcterms:W3CDTF">2022-06-11T08:18:28Z</dcterms:created>
  <dcterms:modified xsi:type="dcterms:W3CDTF">2022-06-11T22:41:40Z</dcterms:modified>
</cp:coreProperties>
</file>