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65" userDrawn="1">
          <p15:clr>
            <a:srgbClr val="A4A3A4"/>
          </p15:clr>
        </p15:guide>
        <p15:guide id="2" pos="158" userDrawn="1">
          <p15:clr>
            <a:srgbClr val="A4A3A4"/>
          </p15:clr>
        </p15:guide>
        <p15:guide id="3" pos="5602" userDrawn="1">
          <p15:clr>
            <a:srgbClr val="A4A3A4"/>
          </p15:clr>
        </p15:guide>
        <p15:guide id="4" orient="horz" pos="25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44546A"/>
    <a:srgbClr val="C00000"/>
    <a:srgbClr val="F0F0F0"/>
    <a:srgbClr val="71DAFF"/>
    <a:srgbClr val="006F96"/>
    <a:srgbClr val="00B0F0"/>
    <a:srgbClr val="548235"/>
    <a:srgbClr val="54D9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2718" y="108"/>
      </p:cViewPr>
      <p:guideLst>
        <p:guide orient="horz" pos="4065"/>
        <p:guide pos="158"/>
        <p:guide pos="5602"/>
        <p:guide orient="horz" pos="2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열1</c:v>
                </c:pt>
              </c:strCache>
            </c:strRef>
          </c:tx>
          <c:spPr>
            <a:solidFill>
              <a:srgbClr val="548235"/>
            </a:solidFill>
            <a:ln>
              <a:noFill/>
            </a:ln>
          </c:spPr>
          <c:dPt>
            <c:idx val="0"/>
            <c:bubble3D val="0"/>
            <c:spPr>
              <a:solidFill>
                <a:srgbClr val="548235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5871-42CE-ADDE-388305E83306}"/>
              </c:ext>
            </c:extLst>
          </c:dPt>
          <c:dPt>
            <c:idx val="1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871-42CE-ADDE-388305E83306}"/>
              </c:ext>
            </c:extLst>
          </c:dPt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60</c:v>
                </c:pt>
                <c:pt idx="1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71-42CE-ADDE-388305E833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A89C-F27B-4BFA-BCD5-F0C22F49F2AF}" type="datetimeFigureOut">
              <a:rPr lang="ko-KR" altLang="en-US" smtClean="0"/>
              <a:t>2021-12-11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3D7B2-D8D1-4365-B739-AB89A837DF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1696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A89C-F27B-4BFA-BCD5-F0C22F49F2AF}" type="datetimeFigureOut">
              <a:rPr lang="ko-KR" altLang="en-US" smtClean="0"/>
              <a:t>2021-12-11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3D7B2-D8D1-4365-B739-AB89A837DF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3084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A89C-F27B-4BFA-BCD5-F0C22F49F2AF}" type="datetimeFigureOut">
              <a:rPr lang="ko-KR" altLang="en-US" smtClean="0"/>
              <a:t>2021-12-11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3D7B2-D8D1-4365-B739-AB89A837DF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760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A89C-F27B-4BFA-BCD5-F0C22F49F2AF}" type="datetimeFigureOut">
              <a:rPr lang="ko-KR" altLang="en-US" smtClean="0"/>
              <a:t>2021-12-11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3D7B2-D8D1-4365-B739-AB89A837DF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3955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A89C-F27B-4BFA-BCD5-F0C22F49F2AF}" type="datetimeFigureOut">
              <a:rPr lang="ko-KR" altLang="en-US" smtClean="0"/>
              <a:t>2021-12-11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3D7B2-D8D1-4365-B739-AB89A837DF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4650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A89C-F27B-4BFA-BCD5-F0C22F49F2AF}" type="datetimeFigureOut">
              <a:rPr lang="ko-KR" altLang="en-US" smtClean="0"/>
              <a:t>2021-12-11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3D7B2-D8D1-4365-B739-AB89A837DF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5738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A89C-F27B-4BFA-BCD5-F0C22F49F2AF}" type="datetimeFigureOut">
              <a:rPr lang="ko-KR" altLang="en-US" smtClean="0"/>
              <a:t>2021-12-11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3D7B2-D8D1-4365-B739-AB89A837DF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2925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A89C-F27B-4BFA-BCD5-F0C22F49F2AF}" type="datetimeFigureOut">
              <a:rPr lang="ko-KR" altLang="en-US" smtClean="0"/>
              <a:t>2021-12-11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3D7B2-D8D1-4365-B739-AB89A837DF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8905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A89C-F27B-4BFA-BCD5-F0C22F49F2AF}" type="datetimeFigureOut">
              <a:rPr lang="ko-KR" altLang="en-US" smtClean="0"/>
              <a:t>2021-12-11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3D7B2-D8D1-4365-B739-AB89A837DF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7948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A89C-F27B-4BFA-BCD5-F0C22F49F2AF}" type="datetimeFigureOut">
              <a:rPr lang="ko-KR" altLang="en-US" smtClean="0"/>
              <a:t>2021-12-11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3D7B2-D8D1-4365-B739-AB89A837DF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3733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A89C-F27B-4BFA-BCD5-F0C22F49F2AF}" type="datetimeFigureOut">
              <a:rPr lang="ko-KR" altLang="en-US" smtClean="0"/>
              <a:t>2021-12-11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3D7B2-D8D1-4365-B739-AB89A837DF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8529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0A89C-F27B-4BFA-BCD5-F0C22F49F2AF}" type="datetimeFigureOut">
              <a:rPr lang="ko-KR" altLang="en-US" smtClean="0"/>
              <a:t>2021-12-11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3D7B2-D8D1-4365-B739-AB89A837DF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719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F99337D-0150-4D8B-9D48-5EEE28EA45F9}"/>
              </a:ext>
            </a:extLst>
          </p:cNvPr>
          <p:cNvSpPr txBox="1"/>
          <p:nvPr/>
        </p:nvSpPr>
        <p:spPr>
          <a:xfrm>
            <a:off x="866646" y="404813"/>
            <a:ext cx="726854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o-KR" altLang="en-US" sz="4000" b="0" i="0" spc="-150" dirty="0">
                <a:solidFill>
                  <a:schemeClr val="tx2">
                    <a:lumMod val="75000"/>
                  </a:schemeClr>
                </a:solidFill>
                <a:effectLst/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겨울맞이 안구건조증 예방하기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B33433C-F36B-4BC7-AB1E-E62539F28133}"/>
              </a:ext>
            </a:extLst>
          </p:cNvPr>
          <p:cNvSpPr txBox="1"/>
          <p:nvPr/>
        </p:nvSpPr>
        <p:spPr>
          <a:xfrm>
            <a:off x="250825" y="1446865"/>
            <a:ext cx="1736595" cy="40011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l"/>
            <a:r>
              <a:rPr lang="ko-KR" altLang="en-US" sz="2000" spc="-150" dirty="0" err="1">
                <a:solidFill>
                  <a:schemeClr val="tx2">
                    <a:lumMod val="7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안구건조증이란</a:t>
            </a:r>
            <a:r>
              <a:rPr lang="en-US" altLang="ko-KR" sz="2000" spc="-150" dirty="0">
                <a:solidFill>
                  <a:schemeClr val="tx2">
                    <a:lumMod val="7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? </a:t>
            </a:r>
            <a:endParaRPr lang="en-US" altLang="ko-KR" sz="2000" b="0" i="0" dirty="0">
              <a:solidFill>
                <a:srgbClr val="565665"/>
              </a:solidFill>
              <a:effectLst/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8E4A923-1E6F-40A2-82FD-FEBD3D28A74C}"/>
              </a:ext>
            </a:extLst>
          </p:cNvPr>
          <p:cNvSpPr txBox="1"/>
          <p:nvPr/>
        </p:nvSpPr>
        <p:spPr>
          <a:xfrm>
            <a:off x="250825" y="3249890"/>
            <a:ext cx="3201502" cy="40011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l"/>
            <a:r>
              <a:rPr lang="ko-KR" altLang="en-US" sz="2000" spc="-150" dirty="0">
                <a:solidFill>
                  <a:schemeClr val="tx2">
                    <a:lumMod val="7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안구건조증을 예방하는 생활습관</a:t>
            </a:r>
            <a:endParaRPr lang="en-US" altLang="ko-KR" sz="2000" b="0" i="0" dirty="0">
              <a:solidFill>
                <a:srgbClr val="565665"/>
              </a:solidFill>
              <a:effectLst/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76E7540-7FBE-445D-AE61-B80C2AE85A84}"/>
              </a:ext>
            </a:extLst>
          </p:cNvPr>
          <p:cNvSpPr txBox="1"/>
          <p:nvPr/>
        </p:nvSpPr>
        <p:spPr>
          <a:xfrm>
            <a:off x="250825" y="1961100"/>
            <a:ext cx="864235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600" dirty="0">
                <a:solidFill>
                  <a:schemeClr val="bg1">
                    <a:lumMod val="50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눈물샘의 기능 저하로 눈물이 제대로 생성되지 못하는 질환이다</a:t>
            </a:r>
            <a:r>
              <a:rPr lang="en-US" altLang="ko-KR" sz="1600" dirty="0">
                <a:solidFill>
                  <a:schemeClr val="bg1">
                    <a:lumMod val="50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. </a:t>
            </a:r>
          </a:p>
          <a:p>
            <a:r>
              <a:rPr lang="ko-KR" altLang="en-US" sz="1600" dirty="0">
                <a:solidFill>
                  <a:schemeClr val="bg1">
                    <a:lumMod val="50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주로 눈물 생성기관에 염증이 발생하거나 눈물 구성 성분의 균형이 맞지 않으면 발병한다</a:t>
            </a:r>
            <a:r>
              <a:rPr lang="en-US" altLang="ko-KR" sz="1600" dirty="0">
                <a:solidFill>
                  <a:schemeClr val="bg1">
                    <a:lumMod val="50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. </a:t>
            </a:r>
          </a:p>
          <a:p>
            <a:r>
              <a:rPr lang="ko-KR" altLang="en-US" sz="1600" dirty="0">
                <a:solidFill>
                  <a:schemeClr val="bg1">
                    <a:lumMod val="50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증상으로는 눈이 시리거나 뻑뻑하고 자극</a:t>
            </a:r>
            <a:r>
              <a:rPr lang="en-US" altLang="ko-KR" sz="1600" dirty="0">
                <a:solidFill>
                  <a:schemeClr val="bg1">
                    <a:lumMod val="50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, </a:t>
            </a:r>
            <a:r>
              <a:rPr lang="ko-KR" altLang="en-US" sz="1600" dirty="0" err="1">
                <a:solidFill>
                  <a:schemeClr val="bg1">
                    <a:lumMod val="50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이물감</a:t>
            </a:r>
            <a:r>
              <a:rPr lang="ko-KR" altLang="en-US" sz="1600" dirty="0">
                <a:solidFill>
                  <a:schemeClr val="bg1">
                    <a:lumMod val="50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등이 느껴지고 충혈이 자주 되거나 시야가 뿌옇고 겹쳐 보인다</a:t>
            </a:r>
            <a:r>
              <a:rPr lang="en-US" altLang="ko-KR" sz="1600" dirty="0">
                <a:solidFill>
                  <a:schemeClr val="bg1">
                    <a:lumMod val="50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. </a:t>
            </a:r>
            <a:endParaRPr lang="ko-KR" altLang="en-US" sz="1600" dirty="0">
              <a:solidFill>
                <a:schemeClr val="bg1">
                  <a:lumMod val="50000"/>
                </a:schemeClr>
              </a:solidFill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</p:txBody>
      </p:sp>
      <p:grpSp>
        <p:nvGrpSpPr>
          <p:cNvPr id="44" name="그룹 43">
            <a:extLst>
              <a:ext uri="{FF2B5EF4-FFF2-40B4-BE49-F238E27FC236}">
                <a16:creationId xmlns:a16="http://schemas.microsoft.com/office/drawing/2014/main" id="{94091C58-A923-4CC3-BC4F-CF6C6A6762DF}"/>
              </a:ext>
            </a:extLst>
          </p:cNvPr>
          <p:cNvGrpSpPr/>
          <p:nvPr/>
        </p:nvGrpSpPr>
        <p:grpSpPr>
          <a:xfrm>
            <a:off x="489014" y="3826957"/>
            <a:ext cx="2370113" cy="2521125"/>
            <a:chOff x="489014" y="3826957"/>
            <a:chExt cx="2370113" cy="2521125"/>
          </a:xfrm>
        </p:grpSpPr>
        <p:grpSp>
          <p:nvGrpSpPr>
            <p:cNvPr id="37" name="그룹 36">
              <a:extLst>
                <a:ext uri="{FF2B5EF4-FFF2-40B4-BE49-F238E27FC236}">
                  <a16:creationId xmlns:a16="http://schemas.microsoft.com/office/drawing/2014/main" id="{7AB0B395-D09A-4569-BEB7-CA7722FC6D2D}"/>
                </a:ext>
              </a:extLst>
            </p:cNvPr>
            <p:cNvGrpSpPr/>
            <p:nvPr/>
          </p:nvGrpSpPr>
          <p:grpSpPr>
            <a:xfrm>
              <a:off x="489014" y="3826957"/>
              <a:ext cx="2370113" cy="2090464"/>
              <a:chOff x="489014" y="3826957"/>
              <a:chExt cx="2542593" cy="2208386"/>
            </a:xfrm>
          </p:grpSpPr>
          <p:sp>
            <p:nvSpPr>
              <p:cNvPr id="15" name="타원 14">
                <a:extLst>
                  <a:ext uri="{FF2B5EF4-FFF2-40B4-BE49-F238E27FC236}">
                    <a16:creationId xmlns:a16="http://schemas.microsoft.com/office/drawing/2014/main" id="{9879F44A-309B-4872-AEB1-4BFA0AF47EA5}"/>
                  </a:ext>
                </a:extLst>
              </p:cNvPr>
              <p:cNvSpPr/>
              <p:nvPr/>
            </p:nvSpPr>
            <p:spPr>
              <a:xfrm>
                <a:off x="949419" y="4108113"/>
                <a:ext cx="1584814" cy="1646073"/>
              </a:xfrm>
              <a:prstGeom prst="ellipse">
                <a:avLst/>
              </a:prstGeom>
              <a:solidFill>
                <a:srgbClr val="D9D9D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2800" dirty="0">
                    <a:solidFill>
                      <a:schemeClr val="bg1">
                        <a:lumMod val="50000"/>
                      </a:schemeClr>
                    </a:solidFill>
                    <a:latin typeface="KoPub돋움체 Medium" panose="02020603020101020101" pitchFamily="18" charset="-127"/>
                    <a:ea typeface="KoPub돋움체 Medium" panose="02020603020101020101" pitchFamily="18" charset="-127"/>
                  </a:rPr>
                  <a:t>60%</a:t>
                </a:r>
                <a:endParaRPr lang="ko-KR" altLang="en-US" sz="2800" dirty="0">
                  <a:solidFill>
                    <a:schemeClr val="bg1">
                      <a:lumMod val="50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endParaRPr>
              </a:p>
            </p:txBody>
          </p:sp>
          <p:graphicFrame>
            <p:nvGraphicFramePr>
              <p:cNvPr id="14" name="차트 13">
                <a:extLst>
                  <a:ext uri="{FF2B5EF4-FFF2-40B4-BE49-F238E27FC236}">
                    <a16:creationId xmlns:a16="http://schemas.microsoft.com/office/drawing/2014/main" id="{B807B6E6-FD18-45A3-8EF9-5B5AD08E3970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541257293"/>
                  </p:ext>
                </p:extLst>
              </p:nvPr>
            </p:nvGraphicFramePr>
            <p:xfrm>
              <a:off x="489014" y="3826957"/>
              <a:ext cx="2542593" cy="2208386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</p:grp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1B370D2-30ED-4C1D-8826-2089FBF07F8A}"/>
                </a:ext>
              </a:extLst>
            </p:cNvPr>
            <p:cNvSpPr txBox="1"/>
            <p:nvPr/>
          </p:nvSpPr>
          <p:spPr>
            <a:xfrm>
              <a:off x="757656" y="5978750"/>
              <a:ext cx="2075278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ko-KR" altLang="en-US" sz="1600" dirty="0">
                  <a:solidFill>
                    <a:schemeClr val="bg1">
                      <a:lumMod val="50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실내 습도는 </a:t>
              </a:r>
              <a:r>
                <a:rPr lang="en-US" altLang="ko-KR" dirty="0">
                  <a:solidFill>
                    <a:srgbClr val="548235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60%</a:t>
              </a:r>
              <a:r>
                <a:rPr lang="ko-KR" altLang="en-US" sz="1600" dirty="0">
                  <a:solidFill>
                    <a:schemeClr val="bg1">
                      <a:lumMod val="50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이상</a:t>
              </a:r>
            </a:p>
          </p:txBody>
        </p:sp>
      </p:grpSp>
      <p:grpSp>
        <p:nvGrpSpPr>
          <p:cNvPr id="45" name="그룹 44">
            <a:extLst>
              <a:ext uri="{FF2B5EF4-FFF2-40B4-BE49-F238E27FC236}">
                <a16:creationId xmlns:a16="http://schemas.microsoft.com/office/drawing/2014/main" id="{9CBF8369-2D53-42E9-B557-9D1D9D3DBF11}"/>
              </a:ext>
            </a:extLst>
          </p:cNvPr>
          <p:cNvGrpSpPr/>
          <p:nvPr/>
        </p:nvGrpSpPr>
        <p:grpSpPr>
          <a:xfrm>
            <a:off x="3492012" y="4403200"/>
            <a:ext cx="2262766" cy="1944882"/>
            <a:chOff x="3492012" y="4403200"/>
            <a:chExt cx="2262766" cy="1944882"/>
          </a:xfrm>
        </p:grpSpPr>
        <p:grpSp>
          <p:nvGrpSpPr>
            <p:cNvPr id="43" name="그룹 42">
              <a:extLst>
                <a:ext uri="{FF2B5EF4-FFF2-40B4-BE49-F238E27FC236}">
                  <a16:creationId xmlns:a16="http://schemas.microsoft.com/office/drawing/2014/main" id="{66F53301-FDD3-4E1B-801A-0663B43925A5}"/>
                </a:ext>
              </a:extLst>
            </p:cNvPr>
            <p:cNvGrpSpPr/>
            <p:nvPr/>
          </p:nvGrpSpPr>
          <p:grpSpPr>
            <a:xfrm>
              <a:off x="3492012" y="4403200"/>
              <a:ext cx="2262766" cy="823753"/>
              <a:chOff x="3492012" y="4403200"/>
              <a:chExt cx="2262766" cy="823753"/>
            </a:xfrm>
          </p:grpSpPr>
          <p:sp>
            <p:nvSpPr>
              <p:cNvPr id="26" name="직사각형 25">
                <a:extLst>
                  <a:ext uri="{FF2B5EF4-FFF2-40B4-BE49-F238E27FC236}">
                    <a16:creationId xmlns:a16="http://schemas.microsoft.com/office/drawing/2014/main" id="{4FBD060F-6AC9-4386-A111-9B7AE6B5595C}"/>
                  </a:ext>
                </a:extLst>
              </p:cNvPr>
              <p:cNvSpPr/>
              <p:nvPr/>
            </p:nvSpPr>
            <p:spPr>
              <a:xfrm>
                <a:off x="3492012" y="4807075"/>
                <a:ext cx="2262766" cy="419878"/>
              </a:xfrm>
              <a:prstGeom prst="rect">
                <a:avLst/>
              </a:prstGeom>
              <a:solidFill>
                <a:srgbClr val="D9D9D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29" name="직사각형 28">
                <a:extLst>
                  <a:ext uri="{FF2B5EF4-FFF2-40B4-BE49-F238E27FC236}">
                    <a16:creationId xmlns:a16="http://schemas.microsoft.com/office/drawing/2014/main" id="{C624FEB3-2F99-4469-864D-879BB436E0BC}"/>
                  </a:ext>
                </a:extLst>
              </p:cNvPr>
              <p:cNvSpPr/>
              <p:nvPr/>
            </p:nvSpPr>
            <p:spPr>
              <a:xfrm>
                <a:off x="3880339" y="4807075"/>
                <a:ext cx="1392802" cy="419878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30" name="이등변 삼각형 29">
                <a:extLst>
                  <a:ext uri="{FF2B5EF4-FFF2-40B4-BE49-F238E27FC236}">
                    <a16:creationId xmlns:a16="http://schemas.microsoft.com/office/drawing/2014/main" id="{0DD331C0-9DE3-4258-B996-B3300D274D60}"/>
                  </a:ext>
                </a:extLst>
              </p:cNvPr>
              <p:cNvSpPr/>
              <p:nvPr/>
            </p:nvSpPr>
            <p:spPr>
              <a:xfrm rot="10800000">
                <a:off x="4394645" y="4559950"/>
                <a:ext cx="252000" cy="180000"/>
              </a:xfrm>
              <a:prstGeom prst="triangle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E69C77EB-4E29-4F95-93E5-C5831EE5DF13}"/>
                  </a:ext>
                </a:extLst>
              </p:cNvPr>
              <p:cNvSpPr txBox="1"/>
              <p:nvPr/>
            </p:nvSpPr>
            <p:spPr>
              <a:xfrm>
                <a:off x="3590236" y="4403200"/>
                <a:ext cx="61345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ko-KR" dirty="0">
                    <a:solidFill>
                      <a:srgbClr val="C00000"/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18</a:t>
                </a:r>
                <a:endParaRPr lang="ko-KR" altLang="en-US" dirty="0">
                  <a:solidFill>
                    <a:srgbClr val="C0000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endParaRP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8346628-613E-4C6B-BA18-BA831417627E}"/>
                  </a:ext>
                </a:extLst>
              </p:cNvPr>
              <p:cNvSpPr txBox="1"/>
              <p:nvPr/>
            </p:nvSpPr>
            <p:spPr>
              <a:xfrm>
                <a:off x="4934802" y="4403200"/>
                <a:ext cx="61345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ko-KR" dirty="0">
                    <a:solidFill>
                      <a:srgbClr val="C00000"/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22</a:t>
                </a:r>
                <a:endParaRPr lang="ko-KR" altLang="en-US" dirty="0">
                  <a:solidFill>
                    <a:srgbClr val="C0000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endParaRPr>
              </a:p>
            </p:txBody>
          </p:sp>
        </p:grp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B58BCC91-DE2F-4B84-AC09-6D231325A128}"/>
                </a:ext>
              </a:extLst>
            </p:cNvPr>
            <p:cNvSpPr txBox="1"/>
            <p:nvPr/>
          </p:nvSpPr>
          <p:spPr>
            <a:xfrm>
              <a:off x="3510674" y="5978750"/>
              <a:ext cx="2157092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ko-KR" altLang="en-US" sz="1600" dirty="0">
                  <a:solidFill>
                    <a:schemeClr val="bg1">
                      <a:lumMod val="50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실내 온도는 </a:t>
              </a:r>
              <a:r>
                <a:rPr lang="en-US" altLang="ko-KR" dirty="0">
                  <a:solidFill>
                    <a:srgbClr val="C0000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18~22°C</a:t>
              </a:r>
            </a:p>
          </p:txBody>
        </p:sp>
      </p:grpSp>
      <p:grpSp>
        <p:nvGrpSpPr>
          <p:cNvPr id="46" name="그룹 45">
            <a:extLst>
              <a:ext uri="{FF2B5EF4-FFF2-40B4-BE49-F238E27FC236}">
                <a16:creationId xmlns:a16="http://schemas.microsoft.com/office/drawing/2014/main" id="{4AF48BC2-1222-407F-8849-8E0E191C7B4F}"/>
              </a:ext>
            </a:extLst>
          </p:cNvPr>
          <p:cNvGrpSpPr/>
          <p:nvPr/>
        </p:nvGrpSpPr>
        <p:grpSpPr>
          <a:xfrm>
            <a:off x="6410823" y="4385742"/>
            <a:ext cx="2157092" cy="1962340"/>
            <a:chOff x="6345506" y="4385742"/>
            <a:chExt cx="2157092" cy="1962340"/>
          </a:xfrm>
        </p:grpSpPr>
        <p:grpSp>
          <p:nvGrpSpPr>
            <p:cNvPr id="24" name="그룹 23">
              <a:extLst>
                <a:ext uri="{FF2B5EF4-FFF2-40B4-BE49-F238E27FC236}">
                  <a16:creationId xmlns:a16="http://schemas.microsoft.com/office/drawing/2014/main" id="{43483391-BB2B-4598-B0CF-2031BD9115ED}"/>
                </a:ext>
              </a:extLst>
            </p:cNvPr>
            <p:cNvGrpSpPr/>
            <p:nvPr/>
          </p:nvGrpSpPr>
          <p:grpSpPr>
            <a:xfrm>
              <a:off x="6475456" y="4385742"/>
              <a:ext cx="1879718" cy="1262543"/>
              <a:chOff x="5038527" y="4263873"/>
              <a:chExt cx="2240255" cy="1533593"/>
            </a:xfrm>
          </p:grpSpPr>
          <p:sp>
            <p:nvSpPr>
              <p:cNvPr id="23" name="눈물 방울 17">
                <a:extLst>
                  <a:ext uri="{FF2B5EF4-FFF2-40B4-BE49-F238E27FC236}">
                    <a16:creationId xmlns:a16="http://schemas.microsoft.com/office/drawing/2014/main" id="{697B27EA-8CD5-4E24-8E18-D0B0F99FA9D6}"/>
                  </a:ext>
                </a:extLst>
              </p:cNvPr>
              <p:cNvSpPr/>
              <p:nvPr/>
            </p:nvSpPr>
            <p:spPr>
              <a:xfrm rot="18854129">
                <a:off x="5746421" y="4265106"/>
                <a:ext cx="1533593" cy="1531128"/>
              </a:xfrm>
              <a:custGeom>
                <a:avLst/>
                <a:gdLst>
                  <a:gd name="connsiteX0" fmla="*/ 0 w 1440000"/>
                  <a:gd name="connsiteY0" fmla="*/ 720000 h 1440000"/>
                  <a:gd name="connsiteX1" fmla="*/ 720000 w 1440000"/>
                  <a:gd name="connsiteY1" fmla="*/ 0 h 1440000"/>
                  <a:gd name="connsiteX2" fmla="*/ 1440000 w 1440000"/>
                  <a:gd name="connsiteY2" fmla="*/ 0 h 1440000"/>
                  <a:gd name="connsiteX3" fmla="*/ 1440000 w 1440000"/>
                  <a:gd name="connsiteY3" fmla="*/ 720000 h 1440000"/>
                  <a:gd name="connsiteX4" fmla="*/ 720000 w 1440000"/>
                  <a:gd name="connsiteY4" fmla="*/ 1440000 h 1440000"/>
                  <a:gd name="connsiteX5" fmla="*/ 0 w 1440000"/>
                  <a:gd name="connsiteY5" fmla="*/ 720000 h 1440000"/>
                  <a:gd name="connsiteX0" fmla="*/ 0 w 1533593"/>
                  <a:gd name="connsiteY0" fmla="*/ 811128 h 1531128"/>
                  <a:gd name="connsiteX1" fmla="*/ 720000 w 1533593"/>
                  <a:gd name="connsiteY1" fmla="*/ 91128 h 1531128"/>
                  <a:gd name="connsiteX2" fmla="*/ 1533593 w 1533593"/>
                  <a:gd name="connsiteY2" fmla="*/ 0 h 1531128"/>
                  <a:gd name="connsiteX3" fmla="*/ 1440000 w 1533593"/>
                  <a:gd name="connsiteY3" fmla="*/ 811128 h 1531128"/>
                  <a:gd name="connsiteX4" fmla="*/ 720000 w 1533593"/>
                  <a:gd name="connsiteY4" fmla="*/ 1531128 h 1531128"/>
                  <a:gd name="connsiteX5" fmla="*/ 0 w 1533593"/>
                  <a:gd name="connsiteY5" fmla="*/ 811128 h 1531128"/>
                  <a:gd name="connsiteX0" fmla="*/ 0 w 1533593"/>
                  <a:gd name="connsiteY0" fmla="*/ 811128 h 1531128"/>
                  <a:gd name="connsiteX1" fmla="*/ 720000 w 1533593"/>
                  <a:gd name="connsiteY1" fmla="*/ 91128 h 1531128"/>
                  <a:gd name="connsiteX2" fmla="*/ 1533593 w 1533593"/>
                  <a:gd name="connsiteY2" fmla="*/ 0 h 1531128"/>
                  <a:gd name="connsiteX3" fmla="*/ 1440000 w 1533593"/>
                  <a:gd name="connsiteY3" fmla="*/ 811128 h 1531128"/>
                  <a:gd name="connsiteX4" fmla="*/ 720000 w 1533593"/>
                  <a:gd name="connsiteY4" fmla="*/ 1531128 h 1531128"/>
                  <a:gd name="connsiteX5" fmla="*/ 0 w 1533593"/>
                  <a:gd name="connsiteY5" fmla="*/ 811128 h 15311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33593" h="1531128">
                    <a:moveTo>
                      <a:pt x="0" y="811128"/>
                    </a:moveTo>
                    <a:cubicBezTo>
                      <a:pt x="0" y="413483"/>
                      <a:pt x="322355" y="91128"/>
                      <a:pt x="720000" y="91128"/>
                    </a:cubicBezTo>
                    <a:lnTo>
                      <a:pt x="1533593" y="0"/>
                    </a:lnTo>
                    <a:cubicBezTo>
                      <a:pt x="1474131" y="245805"/>
                      <a:pt x="1440000" y="571128"/>
                      <a:pt x="1440000" y="811128"/>
                    </a:cubicBezTo>
                    <a:cubicBezTo>
                      <a:pt x="1440000" y="1208773"/>
                      <a:pt x="1117645" y="1531128"/>
                      <a:pt x="720000" y="1531128"/>
                    </a:cubicBezTo>
                    <a:cubicBezTo>
                      <a:pt x="322355" y="1531128"/>
                      <a:pt x="0" y="1208773"/>
                      <a:pt x="0" y="811128"/>
                    </a:cubicBezTo>
                    <a:close/>
                  </a:path>
                </a:pathLst>
              </a:custGeom>
              <a:solidFill>
                <a:srgbClr val="006F9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22" name="눈물 방울 17">
                <a:extLst>
                  <a:ext uri="{FF2B5EF4-FFF2-40B4-BE49-F238E27FC236}">
                    <a16:creationId xmlns:a16="http://schemas.microsoft.com/office/drawing/2014/main" id="{62AE5562-9D85-4A39-85CB-FC44048FD02E}"/>
                  </a:ext>
                </a:extLst>
              </p:cNvPr>
              <p:cNvSpPr/>
              <p:nvPr/>
            </p:nvSpPr>
            <p:spPr>
              <a:xfrm rot="18854129">
                <a:off x="5391857" y="4265106"/>
                <a:ext cx="1533593" cy="1531128"/>
              </a:xfrm>
              <a:custGeom>
                <a:avLst/>
                <a:gdLst>
                  <a:gd name="connsiteX0" fmla="*/ 0 w 1440000"/>
                  <a:gd name="connsiteY0" fmla="*/ 720000 h 1440000"/>
                  <a:gd name="connsiteX1" fmla="*/ 720000 w 1440000"/>
                  <a:gd name="connsiteY1" fmla="*/ 0 h 1440000"/>
                  <a:gd name="connsiteX2" fmla="*/ 1440000 w 1440000"/>
                  <a:gd name="connsiteY2" fmla="*/ 0 h 1440000"/>
                  <a:gd name="connsiteX3" fmla="*/ 1440000 w 1440000"/>
                  <a:gd name="connsiteY3" fmla="*/ 720000 h 1440000"/>
                  <a:gd name="connsiteX4" fmla="*/ 720000 w 1440000"/>
                  <a:gd name="connsiteY4" fmla="*/ 1440000 h 1440000"/>
                  <a:gd name="connsiteX5" fmla="*/ 0 w 1440000"/>
                  <a:gd name="connsiteY5" fmla="*/ 720000 h 1440000"/>
                  <a:gd name="connsiteX0" fmla="*/ 0 w 1533593"/>
                  <a:gd name="connsiteY0" fmla="*/ 811128 h 1531128"/>
                  <a:gd name="connsiteX1" fmla="*/ 720000 w 1533593"/>
                  <a:gd name="connsiteY1" fmla="*/ 91128 h 1531128"/>
                  <a:gd name="connsiteX2" fmla="*/ 1533593 w 1533593"/>
                  <a:gd name="connsiteY2" fmla="*/ 0 h 1531128"/>
                  <a:gd name="connsiteX3" fmla="*/ 1440000 w 1533593"/>
                  <a:gd name="connsiteY3" fmla="*/ 811128 h 1531128"/>
                  <a:gd name="connsiteX4" fmla="*/ 720000 w 1533593"/>
                  <a:gd name="connsiteY4" fmla="*/ 1531128 h 1531128"/>
                  <a:gd name="connsiteX5" fmla="*/ 0 w 1533593"/>
                  <a:gd name="connsiteY5" fmla="*/ 811128 h 1531128"/>
                  <a:gd name="connsiteX0" fmla="*/ 0 w 1533593"/>
                  <a:gd name="connsiteY0" fmla="*/ 811128 h 1531128"/>
                  <a:gd name="connsiteX1" fmla="*/ 720000 w 1533593"/>
                  <a:gd name="connsiteY1" fmla="*/ 91128 h 1531128"/>
                  <a:gd name="connsiteX2" fmla="*/ 1533593 w 1533593"/>
                  <a:gd name="connsiteY2" fmla="*/ 0 h 1531128"/>
                  <a:gd name="connsiteX3" fmla="*/ 1440000 w 1533593"/>
                  <a:gd name="connsiteY3" fmla="*/ 811128 h 1531128"/>
                  <a:gd name="connsiteX4" fmla="*/ 720000 w 1533593"/>
                  <a:gd name="connsiteY4" fmla="*/ 1531128 h 1531128"/>
                  <a:gd name="connsiteX5" fmla="*/ 0 w 1533593"/>
                  <a:gd name="connsiteY5" fmla="*/ 811128 h 15311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33593" h="1531128">
                    <a:moveTo>
                      <a:pt x="0" y="811128"/>
                    </a:moveTo>
                    <a:cubicBezTo>
                      <a:pt x="0" y="413483"/>
                      <a:pt x="322355" y="91128"/>
                      <a:pt x="720000" y="91128"/>
                    </a:cubicBezTo>
                    <a:lnTo>
                      <a:pt x="1533593" y="0"/>
                    </a:lnTo>
                    <a:cubicBezTo>
                      <a:pt x="1474131" y="245805"/>
                      <a:pt x="1440000" y="571128"/>
                      <a:pt x="1440000" y="811128"/>
                    </a:cubicBezTo>
                    <a:cubicBezTo>
                      <a:pt x="1440000" y="1208773"/>
                      <a:pt x="1117645" y="1531128"/>
                      <a:pt x="720000" y="1531128"/>
                    </a:cubicBezTo>
                    <a:cubicBezTo>
                      <a:pt x="322355" y="1531128"/>
                      <a:pt x="0" y="1208773"/>
                      <a:pt x="0" y="811128"/>
                    </a:cubicBezTo>
                    <a:close/>
                  </a:path>
                </a:pathLst>
              </a:cu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18" name="눈물 방울 17">
                <a:extLst>
                  <a:ext uri="{FF2B5EF4-FFF2-40B4-BE49-F238E27FC236}">
                    <a16:creationId xmlns:a16="http://schemas.microsoft.com/office/drawing/2014/main" id="{5574BA15-F9A2-4221-A8F1-CDA6E837EC8C}"/>
                  </a:ext>
                </a:extLst>
              </p:cNvPr>
              <p:cNvSpPr/>
              <p:nvPr/>
            </p:nvSpPr>
            <p:spPr>
              <a:xfrm rot="18854129">
                <a:off x="5037294" y="4265106"/>
                <a:ext cx="1533593" cy="1531128"/>
              </a:xfrm>
              <a:custGeom>
                <a:avLst/>
                <a:gdLst>
                  <a:gd name="connsiteX0" fmla="*/ 0 w 1440000"/>
                  <a:gd name="connsiteY0" fmla="*/ 720000 h 1440000"/>
                  <a:gd name="connsiteX1" fmla="*/ 720000 w 1440000"/>
                  <a:gd name="connsiteY1" fmla="*/ 0 h 1440000"/>
                  <a:gd name="connsiteX2" fmla="*/ 1440000 w 1440000"/>
                  <a:gd name="connsiteY2" fmla="*/ 0 h 1440000"/>
                  <a:gd name="connsiteX3" fmla="*/ 1440000 w 1440000"/>
                  <a:gd name="connsiteY3" fmla="*/ 720000 h 1440000"/>
                  <a:gd name="connsiteX4" fmla="*/ 720000 w 1440000"/>
                  <a:gd name="connsiteY4" fmla="*/ 1440000 h 1440000"/>
                  <a:gd name="connsiteX5" fmla="*/ 0 w 1440000"/>
                  <a:gd name="connsiteY5" fmla="*/ 720000 h 1440000"/>
                  <a:gd name="connsiteX0" fmla="*/ 0 w 1533593"/>
                  <a:gd name="connsiteY0" fmla="*/ 811128 h 1531128"/>
                  <a:gd name="connsiteX1" fmla="*/ 720000 w 1533593"/>
                  <a:gd name="connsiteY1" fmla="*/ 91128 h 1531128"/>
                  <a:gd name="connsiteX2" fmla="*/ 1533593 w 1533593"/>
                  <a:gd name="connsiteY2" fmla="*/ 0 h 1531128"/>
                  <a:gd name="connsiteX3" fmla="*/ 1440000 w 1533593"/>
                  <a:gd name="connsiteY3" fmla="*/ 811128 h 1531128"/>
                  <a:gd name="connsiteX4" fmla="*/ 720000 w 1533593"/>
                  <a:gd name="connsiteY4" fmla="*/ 1531128 h 1531128"/>
                  <a:gd name="connsiteX5" fmla="*/ 0 w 1533593"/>
                  <a:gd name="connsiteY5" fmla="*/ 811128 h 1531128"/>
                  <a:gd name="connsiteX0" fmla="*/ 0 w 1533593"/>
                  <a:gd name="connsiteY0" fmla="*/ 811128 h 1531128"/>
                  <a:gd name="connsiteX1" fmla="*/ 720000 w 1533593"/>
                  <a:gd name="connsiteY1" fmla="*/ 91128 h 1531128"/>
                  <a:gd name="connsiteX2" fmla="*/ 1533593 w 1533593"/>
                  <a:gd name="connsiteY2" fmla="*/ 0 h 1531128"/>
                  <a:gd name="connsiteX3" fmla="*/ 1440000 w 1533593"/>
                  <a:gd name="connsiteY3" fmla="*/ 811128 h 1531128"/>
                  <a:gd name="connsiteX4" fmla="*/ 720000 w 1533593"/>
                  <a:gd name="connsiteY4" fmla="*/ 1531128 h 1531128"/>
                  <a:gd name="connsiteX5" fmla="*/ 0 w 1533593"/>
                  <a:gd name="connsiteY5" fmla="*/ 811128 h 15311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33593" h="1531128">
                    <a:moveTo>
                      <a:pt x="0" y="811128"/>
                    </a:moveTo>
                    <a:cubicBezTo>
                      <a:pt x="0" y="413483"/>
                      <a:pt x="322355" y="91128"/>
                      <a:pt x="720000" y="91128"/>
                    </a:cubicBezTo>
                    <a:lnTo>
                      <a:pt x="1533593" y="0"/>
                    </a:lnTo>
                    <a:cubicBezTo>
                      <a:pt x="1474131" y="245805"/>
                      <a:pt x="1440000" y="571128"/>
                      <a:pt x="1440000" y="811128"/>
                    </a:cubicBezTo>
                    <a:cubicBezTo>
                      <a:pt x="1440000" y="1208773"/>
                      <a:pt x="1117645" y="1531128"/>
                      <a:pt x="720000" y="1531128"/>
                    </a:cubicBezTo>
                    <a:cubicBezTo>
                      <a:pt x="322355" y="1531128"/>
                      <a:pt x="0" y="1208773"/>
                      <a:pt x="0" y="811128"/>
                    </a:cubicBezTo>
                    <a:close/>
                  </a:path>
                </a:pathLst>
              </a:custGeom>
              <a:solidFill>
                <a:srgbClr val="71DA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</p:grp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6C97D1D1-8BA1-4089-A69C-53C198258699}"/>
                </a:ext>
              </a:extLst>
            </p:cNvPr>
            <p:cNvSpPr txBox="1"/>
            <p:nvPr/>
          </p:nvSpPr>
          <p:spPr>
            <a:xfrm>
              <a:off x="6345506" y="5978750"/>
              <a:ext cx="2157092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ko-KR" altLang="en-US" dirty="0">
                  <a:solidFill>
                    <a:srgbClr val="44546A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수시로</a:t>
              </a:r>
              <a:r>
                <a:rPr lang="ko-KR" altLang="en-US" sz="1600" dirty="0">
                  <a:solidFill>
                    <a:schemeClr val="bg1">
                      <a:lumMod val="50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 물 마시기</a:t>
              </a:r>
              <a:endParaRPr lang="en-US" altLang="ko-KR" dirty="0">
                <a:solidFill>
                  <a:srgbClr val="C00000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endParaRPr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81174455-134A-4211-9644-241EE84A317A}"/>
              </a:ext>
            </a:extLst>
          </p:cNvPr>
          <p:cNvSpPr txBox="1"/>
          <p:nvPr/>
        </p:nvSpPr>
        <p:spPr>
          <a:xfrm>
            <a:off x="263869" y="6453188"/>
            <a:ext cx="639146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050" dirty="0">
                <a:solidFill>
                  <a:schemeClr val="bg1">
                    <a:lumMod val="50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2016.12.26 </a:t>
            </a:r>
            <a:r>
              <a:rPr lang="ko-KR" altLang="en-US" sz="1050" dirty="0">
                <a:solidFill>
                  <a:schemeClr val="bg1">
                    <a:lumMod val="50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건설경제</a:t>
            </a:r>
            <a:r>
              <a:rPr lang="en-US" altLang="ko-KR" sz="1050" dirty="0">
                <a:solidFill>
                  <a:schemeClr val="bg1">
                    <a:lumMod val="50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, ‘</a:t>
            </a:r>
            <a:r>
              <a:rPr lang="ko-KR" altLang="en-US" sz="1050" dirty="0">
                <a:solidFill>
                  <a:schemeClr val="bg1">
                    <a:lumMod val="50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안구건조증</a:t>
            </a:r>
            <a:r>
              <a:rPr lang="en-US" altLang="ko-KR" sz="1050" dirty="0">
                <a:solidFill>
                  <a:schemeClr val="bg1">
                    <a:lumMod val="50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, </a:t>
            </a:r>
            <a:r>
              <a:rPr lang="ko-KR" altLang="en-US" sz="1050" dirty="0">
                <a:solidFill>
                  <a:schemeClr val="bg1">
                    <a:lumMod val="50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왜 겨울철에 더 자주 발생할까</a:t>
            </a:r>
            <a:r>
              <a:rPr lang="en-US" altLang="ko-KR" sz="1050" dirty="0">
                <a:solidFill>
                  <a:schemeClr val="bg1">
                    <a:lumMod val="50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?’ </a:t>
            </a:r>
            <a:r>
              <a:rPr lang="ko-KR" altLang="en-US" sz="1050" dirty="0">
                <a:solidFill>
                  <a:schemeClr val="bg1">
                    <a:lumMod val="50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경희대학교 병원 </a:t>
            </a:r>
            <a:r>
              <a:rPr lang="ko-KR" altLang="en-US" sz="1050" dirty="0" err="1">
                <a:solidFill>
                  <a:schemeClr val="bg1">
                    <a:lumMod val="50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김응석</a:t>
            </a:r>
            <a:r>
              <a:rPr lang="ko-KR" altLang="en-US" sz="1050" dirty="0">
                <a:solidFill>
                  <a:schemeClr val="bg1">
                    <a:lumMod val="50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 교수</a:t>
            </a:r>
          </a:p>
        </p:txBody>
      </p:sp>
      <p:sp>
        <p:nvSpPr>
          <p:cNvPr id="42" name="직사각형 41">
            <a:extLst>
              <a:ext uri="{FF2B5EF4-FFF2-40B4-BE49-F238E27FC236}">
                <a16:creationId xmlns:a16="http://schemas.microsoft.com/office/drawing/2014/main" id="{A24E3F89-76AC-4CAB-9FF8-E31542AAD363}"/>
              </a:ext>
            </a:extLst>
          </p:cNvPr>
          <p:cNvSpPr/>
          <p:nvPr/>
        </p:nvSpPr>
        <p:spPr>
          <a:xfrm>
            <a:off x="1617573" y="1077761"/>
            <a:ext cx="5800264" cy="69481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7" name="직사각형 46">
            <a:extLst>
              <a:ext uri="{FF2B5EF4-FFF2-40B4-BE49-F238E27FC236}">
                <a16:creationId xmlns:a16="http://schemas.microsoft.com/office/drawing/2014/main" id="{872E7BED-A88E-4663-BC91-D55795B9407E}"/>
              </a:ext>
            </a:extLst>
          </p:cNvPr>
          <p:cNvSpPr/>
          <p:nvPr/>
        </p:nvSpPr>
        <p:spPr>
          <a:xfrm>
            <a:off x="1617573" y="343484"/>
            <a:ext cx="5800264" cy="69481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49" name="직선 연결선 48">
            <a:extLst>
              <a:ext uri="{FF2B5EF4-FFF2-40B4-BE49-F238E27FC236}">
                <a16:creationId xmlns:a16="http://schemas.microsoft.com/office/drawing/2014/main" id="{A3A7F80D-670E-44FA-A5AA-6656ED10099E}"/>
              </a:ext>
            </a:extLst>
          </p:cNvPr>
          <p:cNvCxnSpPr/>
          <p:nvPr/>
        </p:nvCxnSpPr>
        <p:spPr>
          <a:xfrm>
            <a:off x="2957804" y="3947212"/>
            <a:ext cx="0" cy="2160000"/>
          </a:xfrm>
          <a:prstGeom prst="line">
            <a:avLst/>
          </a:prstGeom>
          <a:ln w="28575">
            <a:solidFill>
              <a:srgbClr val="D9D9D9"/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49">
            <a:extLst>
              <a:ext uri="{FF2B5EF4-FFF2-40B4-BE49-F238E27FC236}">
                <a16:creationId xmlns:a16="http://schemas.microsoft.com/office/drawing/2014/main" id="{2A4695EC-A9A9-4425-BE54-78E0F74A38EA}"/>
              </a:ext>
            </a:extLst>
          </p:cNvPr>
          <p:cNvCxnSpPr/>
          <p:nvPr/>
        </p:nvCxnSpPr>
        <p:spPr>
          <a:xfrm>
            <a:off x="6207866" y="3947212"/>
            <a:ext cx="0" cy="2160000"/>
          </a:xfrm>
          <a:prstGeom prst="line">
            <a:avLst/>
          </a:prstGeom>
          <a:ln w="28575">
            <a:solidFill>
              <a:srgbClr val="D9D9D9"/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3353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80</Words>
  <Application>Microsoft Office PowerPoint</Application>
  <PresentationFormat>화면 슬라이드 쇼(4:3)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KoPub돋움체 Bold</vt:lpstr>
      <vt:lpstr>KoPub돋움체 Light</vt:lpstr>
      <vt:lpstr>KoPub돋움체 Medium</vt:lpstr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최정희</dc:creator>
  <cp:lastModifiedBy>최정희</cp:lastModifiedBy>
  <cp:revision>1</cp:revision>
  <dcterms:created xsi:type="dcterms:W3CDTF">2021-12-11T08:36:04Z</dcterms:created>
  <dcterms:modified xsi:type="dcterms:W3CDTF">2021-12-11T09:18:46Z</dcterms:modified>
</cp:coreProperties>
</file>