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90" autoAdjust="0"/>
    <p:restoredTop sz="94660"/>
  </p:normalViewPr>
  <p:slideViewPr>
    <p:cSldViewPr>
      <p:cViewPr varScale="1">
        <p:scale>
          <a:sx n="107" d="100"/>
          <a:sy n="107" d="100"/>
        </p:scale>
        <p:origin x="231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5762-1CDA-416D-BBF3-FC2006015A1E}" type="datetimeFigureOut">
              <a:rPr lang="ko-KR" altLang="en-US" smtClean="0"/>
              <a:t>2022-04-21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56B0-7DA2-45A3-91C2-83D5222201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5762-1CDA-416D-BBF3-FC2006015A1E}" type="datetimeFigureOut">
              <a:rPr lang="ko-KR" altLang="en-US" smtClean="0"/>
              <a:t>2022-04-21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56B0-7DA2-45A3-91C2-83D5222201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5762-1CDA-416D-BBF3-FC2006015A1E}" type="datetimeFigureOut">
              <a:rPr lang="ko-KR" altLang="en-US" smtClean="0"/>
              <a:t>2022-04-21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56B0-7DA2-45A3-91C2-83D5222201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5762-1CDA-416D-BBF3-FC2006015A1E}" type="datetimeFigureOut">
              <a:rPr lang="ko-KR" altLang="en-US" smtClean="0"/>
              <a:t>2022-04-21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56B0-7DA2-45A3-91C2-83D5222201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5762-1CDA-416D-BBF3-FC2006015A1E}" type="datetimeFigureOut">
              <a:rPr lang="ko-KR" altLang="en-US" smtClean="0"/>
              <a:t>2022-04-21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56B0-7DA2-45A3-91C2-83D5222201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5762-1CDA-416D-BBF3-FC2006015A1E}" type="datetimeFigureOut">
              <a:rPr lang="ko-KR" altLang="en-US" smtClean="0"/>
              <a:t>2022-04-21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56B0-7DA2-45A3-91C2-83D5222201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5762-1CDA-416D-BBF3-FC2006015A1E}" type="datetimeFigureOut">
              <a:rPr lang="ko-KR" altLang="en-US" smtClean="0"/>
              <a:t>2022-04-21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56B0-7DA2-45A3-91C2-83D5222201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5762-1CDA-416D-BBF3-FC2006015A1E}" type="datetimeFigureOut">
              <a:rPr lang="ko-KR" altLang="en-US" smtClean="0"/>
              <a:t>2022-04-21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56B0-7DA2-45A3-91C2-83D5222201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5762-1CDA-416D-BBF3-FC2006015A1E}" type="datetimeFigureOut">
              <a:rPr lang="ko-KR" altLang="en-US" smtClean="0"/>
              <a:t>2022-04-21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56B0-7DA2-45A3-91C2-83D5222201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5762-1CDA-416D-BBF3-FC2006015A1E}" type="datetimeFigureOut">
              <a:rPr lang="ko-KR" altLang="en-US" smtClean="0"/>
              <a:t>2022-04-21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56B0-7DA2-45A3-91C2-83D5222201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B5762-1CDA-416D-BBF3-FC2006015A1E}" type="datetimeFigureOut">
              <a:rPr lang="ko-KR" altLang="en-US" smtClean="0"/>
              <a:t>2022-04-21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56B0-7DA2-45A3-91C2-83D5222201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B5762-1CDA-416D-BBF3-FC2006015A1E}" type="datetimeFigureOut">
              <a:rPr lang="ko-KR" altLang="en-US" smtClean="0"/>
              <a:t>2022-04-21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A56B0-7DA2-45A3-91C2-83D5222201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>문제 </a:t>
            </a: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1</a:t>
            </a:r>
          </a:p>
          <a:p>
            <a:pPr marL="0" indent="0">
              <a:buNone/>
            </a:pP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1. “</a:t>
            </a: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>디지털 트랜스포메이션은 멀리 있지 않다</a:t>
            </a: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. </a:t>
            </a: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>내 삶이다</a:t>
            </a: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.”</a:t>
            </a: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>라고 할 수 있는 이유와 디지털 방식으로 전환하지 않으면 몰락할 수 있음을 각각 사례를 통해 기술하시오</a:t>
            </a: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. (</a:t>
            </a: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>총 </a:t>
            </a: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34</a:t>
            </a: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>점</a:t>
            </a:r>
            <a:r>
              <a:rPr lang="en-US" altLang="ko-KR" sz="1400" smtClean="0">
                <a:latin typeface="현대하모니 L" pitchFamily="18" charset="-127"/>
                <a:ea typeface="현대하모니 L" pitchFamily="18" charset="-127"/>
              </a:rPr>
              <a:t>)</a:t>
            </a:r>
          </a:p>
          <a:p>
            <a:pPr marL="0" indent="0">
              <a:buNone/>
            </a:pPr>
            <a:r>
              <a:rPr lang="ko-KR" altLang="en-US" sz="1400" smtClean="0">
                <a:solidFill>
                  <a:srgbClr val="002060"/>
                </a:solidFill>
                <a:latin typeface="현대하모니 L" panose="02020603020101020101" pitchFamily="18" charset="-127"/>
                <a:ea typeface="현대하모니 L" panose="02020603020101020101" pitchFamily="18" charset="-127"/>
              </a:rPr>
              <a:t>☞스타벅스는 </a:t>
            </a:r>
            <a:r>
              <a:rPr lang="ko-KR" altLang="en-US" sz="1400">
                <a:solidFill>
                  <a:srgbClr val="002060"/>
                </a:solidFill>
                <a:latin typeface="현대하모니 L" panose="02020603020101020101" pitchFamily="18" charset="-127"/>
                <a:ea typeface="현대하모니 L" panose="02020603020101020101" pitchFamily="18" charset="-127"/>
              </a:rPr>
              <a:t>디지털과 상관없어 보이는 커피 업계에서 디지털 트랜스포메이션을 가장 먼저 도입하여 비즈니스의 성장과 수익을 창출한 선도자가 되었다</a:t>
            </a:r>
            <a:r>
              <a:rPr lang="en-US" altLang="ko-KR" sz="1400">
                <a:solidFill>
                  <a:srgbClr val="002060"/>
                </a:solidFill>
                <a:latin typeface="현대하모니 L" panose="02020603020101020101" pitchFamily="18" charset="-127"/>
                <a:ea typeface="현대하모니 L" panose="02020603020101020101" pitchFamily="18" charset="-127"/>
              </a:rPr>
              <a:t>. </a:t>
            </a:r>
            <a:r>
              <a:rPr lang="ko-KR" altLang="en-US" sz="1400">
                <a:solidFill>
                  <a:srgbClr val="002060"/>
                </a:solidFill>
                <a:latin typeface="현대하모니 L" panose="02020603020101020101" pitchFamily="18" charset="-127"/>
                <a:ea typeface="현대하모니 L" panose="02020603020101020101" pitchFamily="18" charset="-127"/>
              </a:rPr>
              <a:t>디지털 기술과 휴대폰을 연결해 고객이 긴 줄을 서지 않고 주문이나 결재를 하고</a:t>
            </a:r>
            <a:r>
              <a:rPr lang="en-US" altLang="ko-KR" sz="1400">
                <a:solidFill>
                  <a:srgbClr val="002060"/>
                </a:solidFill>
                <a:latin typeface="현대하모니 L" panose="02020603020101020101" pitchFamily="18" charset="-127"/>
                <a:ea typeface="현대하모니 L" panose="02020603020101020101" pitchFamily="18" charset="-127"/>
              </a:rPr>
              <a:t>, </a:t>
            </a:r>
            <a:r>
              <a:rPr lang="ko-KR" altLang="en-US" sz="1400">
                <a:solidFill>
                  <a:srgbClr val="002060"/>
                </a:solidFill>
                <a:latin typeface="현대하모니 L" panose="02020603020101020101" pitchFamily="18" charset="-127"/>
                <a:ea typeface="현대하모니 L" panose="02020603020101020101" pitchFamily="18" charset="-127"/>
              </a:rPr>
              <a:t>수집된 고객 </a:t>
            </a:r>
            <a:r>
              <a:rPr lang="ko-KR" altLang="en-US" sz="1400">
                <a:solidFill>
                  <a:srgbClr val="002060"/>
                </a:solidFill>
                <a:latin typeface="현대하모니 L" panose="02020603020101020101" pitchFamily="18" charset="-127"/>
                <a:ea typeface="현대하모니 L" panose="02020603020101020101" pitchFamily="18" charset="-127"/>
              </a:rPr>
              <a:t>정보를 </a:t>
            </a:r>
            <a:r>
              <a:rPr lang="ko-KR" altLang="en-US" sz="1400" smtClean="0">
                <a:solidFill>
                  <a:srgbClr val="002060"/>
                </a:solidFill>
                <a:latin typeface="현대하모니 L" panose="02020603020101020101" pitchFamily="18" charset="-127"/>
                <a:ea typeface="현대하모니 L" panose="02020603020101020101" pitchFamily="18" charset="-127"/>
              </a:rPr>
              <a:t>활용</a:t>
            </a:r>
            <a:r>
              <a:rPr lang="ko-KR" altLang="en-US" sz="1400">
                <a:latin typeface="현대하모니 L" panose="02020603020101020101" pitchFamily="18" charset="-127"/>
                <a:ea typeface="현대하모니 L" panose="02020603020101020101" pitchFamily="18" charset="-127"/>
              </a:rPr>
              <a:t/>
            </a:r>
            <a:br>
              <a:rPr lang="ko-KR" altLang="en-US" sz="1400">
                <a:latin typeface="현대하모니 L" panose="02020603020101020101" pitchFamily="18" charset="-127"/>
                <a:ea typeface="현대하모니 L" panose="02020603020101020101" pitchFamily="18" charset="-127"/>
              </a:rPr>
            </a:br>
            <a:r>
              <a:rPr lang="ko-KR" altLang="en-US" sz="1400">
                <a:latin typeface="현대하모니 L" panose="02020603020101020101" pitchFamily="18" charset="-127"/>
                <a:ea typeface="현대하모니 L" panose="02020603020101020101" pitchFamily="18" charset="-127"/>
              </a:rPr>
              <a:t/>
            </a:r>
            <a:br>
              <a:rPr lang="ko-KR" altLang="en-US" sz="1400">
                <a:latin typeface="현대하모니 L" panose="02020603020101020101" pitchFamily="18" charset="-127"/>
                <a:ea typeface="현대하모니 L" panose="02020603020101020101" pitchFamily="18" charset="-127"/>
              </a:rPr>
            </a:b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/>
            </a:r>
            <a:br>
              <a:rPr lang="en-US" altLang="ko-KR" sz="1400">
                <a:latin typeface="현대하모니 L" pitchFamily="18" charset="-127"/>
                <a:ea typeface="현대하모니 L" pitchFamily="18" charset="-127"/>
              </a:rPr>
            </a:b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2. 5G</a:t>
            </a: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>와 디지털 트랜스포메이션의 관계를 설명하고</a:t>
            </a: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, 5G</a:t>
            </a: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>가 상용화되면서 부상하는 스마트산업의 예시를 들어보시오</a:t>
            </a: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. (</a:t>
            </a: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>총 </a:t>
            </a: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40</a:t>
            </a: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>점</a:t>
            </a: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)</a:t>
            </a:r>
            <a:br>
              <a:rPr lang="en-US" altLang="ko-KR" sz="1400">
                <a:latin typeface="현대하모니 L" pitchFamily="18" charset="-127"/>
                <a:ea typeface="현대하모니 L" pitchFamily="18" charset="-127"/>
              </a:rPr>
            </a:b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1) 5G</a:t>
            </a: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>와 디지털 트랜스포메이션의 </a:t>
            </a:r>
            <a:r>
              <a:rPr lang="ko-KR" altLang="en-US" sz="1400" smtClean="0">
                <a:latin typeface="현대하모니 L" pitchFamily="18" charset="-127"/>
                <a:ea typeface="현대하모니 L" pitchFamily="18" charset="-127"/>
              </a:rPr>
              <a:t>관계</a:t>
            </a:r>
            <a:endParaRPr lang="en-US" altLang="ko-KR" sz="1400" smtClean="0">
              <a:latin typeface="현대하모니 L" pitchFamily="18" charset="-127"/>
              <a:ea typeface="현대하모니 L" pitchFamily="18" charset="-127"/>
            </a:endParaRPr>
          </a:p>
          <a:p>
            <a:pPr marL="0" indent="0">
              <a:buNone/>
            </a:pPr>
            <a:r>
              <a:rPr lang="ko-KR" altLang="en-US" sz="1400" smtClean="0">
                <a:solidFill>
                  <a:srgbClr val="002060"/>
                </a:solidFill>
                <a:latin typeface="현대하모니 L" pitchFamily="18" charset="-127"/>
                <a:ea typeface="현대하모니 L" pitchFamily="18" charset="-127"/>
              </a:rPr>
              <a:t>☞</a:t>
            </a:r>
            <a:r>
              <a:rPr lang="en-US" altLang="ko-KR" sz="1400" smtClean="0">
                <a:solidFill>
                  <a:srgbClr val="002060"/>
                </a:solidFill>
                <a:latin typeface="현대하모니 L" pitchFamily="18" charset="-127"/>
                <a:ea typeface="현대하모니 L" pitchFamily="18" charset="-127"/>
              </a:rPr>
              <a:t> </a:t>
            </a:r>
            <a:r>
              <a:rPr lang="ko-KR" altLang="en-US" sz="1400" smtClean="0">
                <a:solidFill>
                  <a:srgbClr val="002060"/>
                </a:solidFill>
                <a:latin typeface="현대하모니 L" pitchFamily="18" charset="-127"/>
                <a:ea typeface="현대하모니 L" pitchFamily="18" charset="-127"/>
              </a:rPr>
              <a:t>자원의 효율성 </a:t>
            </a:r>
            <a:endParaRPr lang="en-US" altLang="ko-KR" sz="1400" smtClean="0">
              <a:solidFill>
                <a:srgbClr val="002060"/>
              </a:solidFill>
              <a:latin typeface="현대하모니 L" pitchFamily="18" charset="-127"/>
              <a:ea typeface="현대하모니 L" pitchFamily="18" charset="-127"/>
            </a:endParaRPr>
          </a:p>
          <a:p>
            <a:pPr marL="0" indent="0">
              <a:buNone/>
            </a:pPr>
            <a:r>
              <a:rPr lang="en-US" altLang="ko-KR" sz="1400" smtClean="0">
                <a:latin typeface="현대하모니 L" pitchFamily="18" charset="-127"/>
                <a:ea typeface="현대하모니 L" pitchFamily="18" charset="-127"/>
              </a:rPr>
              <a:t>2</a:t>
            </a: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) 5G</a:t>
            </a: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>의 상용화로 부상하는 </a:t>
            </a:r>
            <a:r>
              <a:rPr lang="ko-KR" altLang="en-US" sz="1400" smtClean="0">
                <a:latin typeface="현대하모니 L" pitchFamily="18" charset="-127"/>
                <a:ea typeface="현대하모니 L" pitchFamily="18" charset="-127"/>
              </a:rPr>
              <a:t>스마트산업 </a:t>
            </a:r>
            <a:endParaRPr lang="en-US" altLang="ko-KR" sz="1400" smtClean="0">
              <a:latin typeface="현대하모니 L" pitchFamily="18" charset="-127"/>
              <a:ea typeface="현대하모니 L" pitchFamily="18" charset="-127"/>
            </a:endParaRPr>
          </a:p>
          <a:p>
            <a:pPr marL="0" indent="0">
              <a:buNone/>
            </a:pPr>
            <a:r>
              <a:rPr lang="ko-KR" altLang="en-US" sz="1400" smtClean="0">
                <a:solidFill>
                  <a:srgbClr val="002060"/>
                </a:solidFill>
                <a:latin typeface="현대하모니 L" pitchFamily="18" charset="-127"/>
                <a:ea typeface="현대하모니 L" pitchFamily="18" charset="-127"/>
              </a:rPr>
              <a:t>☞</a:t>
            </a:r>
            <a:r>
              <a:rPr lang="en-US" altLang="ko-KR" sz="1400" smtClean="0">
                <a:solidFill>
                  <a:srgbClr val="002060"/>
                </a:solidFill>
                <a:latin typeface="현대하모니 L" pitchFamily="18" charset="-127"/>
                <a:ea typeface="현대하모니 L" pitchFamily="18" charset="-127"/>
              </a:rPr>
              <a:t> </a:t>
            </a:r>
            <a:r>
              <a:rPr lang="ko-KR" altLang="en-US" sz="1400" smtClean="0">
                <a:solidFill>
                  <a:srgbClr val="002060"/>
                </a:solidFill>
                <a:latin typeface="현대하모니 L" pitchFamily="18" charset="-127"/>
                <a:ea typeface="현대하모니 L" pitchFamily="18" charset="-127"/>
              </a:rPr>
              <a:t>무인키오스크</a:t>
            </a:r>
            <a:r>
              <a:rPr lang="en-US" altLang="ko-KR" sz="1400" smtClean="0">
                <a:solidFill>
                  <a:srgbClr val="002060"/>
                </a:solidFill>
                <a:latin typeface="현대하모니 L" pitchFamily="18" charset="-127"/>
                <a:ea typeface="현대하모니 L" pitchFamily="18" charset="-127"/>
              </a:rPr>
              <a:t>, </a:t>
            </a:r>
            <a:r>
              <a:rPr lang="ko-KR" altLang="en-US" sz="1400" smtClean="0">
                <a:solidFill>
                  <a:srgbClr val="002060"/>
                </a:solidFill>
                <a:latin typeface="현대하모니 L" pitchFamily="18" charset="-127"/>
                <a:ea typeface="현대하모니 L" pitchFamily="18" charset="-127"/>
              </a:rPr>
              <a:t>제조업 스마트 공장</a:t>
            </a:r>
            <a:endParaRPr lang="en-US" altLang="ko-KR" sz="1400" smtClean="0">
              <a:solidFill>
                <a:srgbClr val="002060"/>
              </a:solidFill>
              <a:latin typeface="현대하모니 L" pitchFamily="18" charset="-127"/>
              <a:ea typeface="현대하모니 L" pitchFamily="18" charset="-127"/>
            </a:endParaRPr>
          </a:p>
          <a:p>
            <a:pPr marL="0" indent="0">
              <a:buNone/>
            </a:pP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/>
            </a:r>
            <a:br>
              <a:rPr lang="ko-KR" altLang="en-US" sz="1400">
                <a:latin typeface="현대하모니 L" pitchFamily="18" charset="-127"/>
                <a:ea typeface="현대하모니 L" pitchFamily="18" charset="-127"/>
              </a:rPr>
            </a:b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3. </a:t>
            </a: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>디지털 트랜스포메이션의 </a:t>
            </a: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6</a:t>
            </a: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>대 물결 중 서비스화에 대해 설명하고</a:t>
            </a: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, </a:t>
            </a: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>관련한 사례를 </a:t>
            </a: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2</a:t>
            </a: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>가지 이상 들어보시오</a:t>
            </a: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. (</a:t>
            </a: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>총 </a:t>
            </a: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26</a:t>
            </a: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>점</a:t>
            </a: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)</a:t>
            </a:r>
            <a:br>
              <a:rPr lang="en-US" altLang="ko-KR" sz="1400">
                <a:latin typeface="현대하모니 L" pitchFamily="18" charset="-127"/>
                <a:ea typeface="현대하모니 L" pitchFamily="18" charset="-127"/>
              </a:rPr>
            </a:br>
            <a:r>
              <a:rPr lang="en-US" altLang="ko-KR" sz="1400">
                <a:latin typeface="현대하모니 L" pitchFamily="18" charset="-127"/>
                <a:ea typeface="현대하모니 L" pitchFamily="18" charset="-127"/>
              </a:rPr>
              <a:t>1) </a:t>
            </a:r>
            <a:r>
              <a:rPr lang="ko-KR" altLang="en-US" sz="1400">
                <a:latin typeface="현대하모니 L" pitchFamily="18" charset="-127"/>
                <a:ea typeface="현대하모니 L" pitchFamily="18" charset="-127"/>
              </a:rPr>
              <a:t>서비스화의 </a:t>
            </a:r>
            <a:r>
              <a:rPr lang="ko-KR" altLang="en-US" sz="1400" smtClean="0">
                <a:latin typeface="현대하모니 L" pitchFamily="18" charset="-127"/>
                <a:ea typeface="현대하모니 L" pitchFamily="18" charset="-127"/>
              </a:rPr>
              <a:t>개념</a:t>
            </a:r>
            <a:endParaRPr lang="en-US" altLang="ko-KR" sz="1400" smtClean="0">
              <a:latin typeface="현대하모니 L" pitchFamily="18" charset="-127"/>
              <a:ea typeface="현대하모니 L" pitchFamily="18" charset="-127"/>
            </a:endParaRPr>
          </a:p>
          <a:p>
            <a:pPr marL="0" indent="0">
              <a:buNone/>
            </a:pPr>
            <a:r>
              <a:rPr lang="ko-KR" altLang="en-US" sz="1400" smtClean="0">
                <a:solidFill>
                  <a:srgbClr val="002060"/>
                </a:solidFill>
                <a:latin typeface="현대하모니 L" panose="02020603020101020101" pitchFamily="18" charset="-127"/>
                <a:ea typeface="현대하모니 L" panose="02020603020101020101" pitchFamily="18" charset="-127"/>
              </a:rPr>
              <a:t>☞아날로그는 </a:t>
            </a:r>
            <a:r>
              <a:rPr lang="ko-KR" altLang="en-US" sz="1400">
                <a:solidFill>
                  <a:srgbClr val="002060"/>
                </a:solidFill>
                <a:latin typeface="현대하모니 L" panose="02020603020101020101" pitchFamily="18" charset="-127"/>
                <a:ea typeface="현대하모니 L" panose="02020603020101020101" pitchFamily="18" charset="-127"/>
              </a:rPr>
              <a:t>제품 중심에서 디지털에서는 서비스 중심으로 </a:t>
            </a:r>
            <a:r>
              <a:rPr lang="ko-KR" altLang="en-US" sz="1400" smtClean="0">
                <a:solidFill>
                  <a:srgbClr val="002060"/>
                </a:solidFill>
                <a:latin typeface="현대하모니 L" panose="02020603020101020101" pitchFamily="18" charset="-127"/>
                <a:ea typeface="현대하모니 L" panose="02020603020101020101" pitchFamily="18" charset="-127"/>
              </a:rPr>
              <a:t>바뀐다</a:t>
            </a:r>
            <a:endParaRPr lang="en-US" altLang="ko-KR" sz="1400" smtClean="0">
              <a:solidFill>
                <a:srgbClr val="002060"/>
              </a:solidFill>
              <a:latin typeface="현대하모니 L" panose="02020603020101020101" pitchFamily="18" charset="-127"/>
              <a:ea typeface="현대하모니 L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1400" smtClean="0">
                <a:latin typeface="현대하모니 L" panose="02020603020101020101" pitchFamily="18" charset="-127"/>
                <a:ea typeface="현대하모니 L" panose="02020603020101020101" pitchFamily="18" charset="-127"/>
              </a:rPr>
              <a:t/>
            </a:r>
            <a:br>
              <a:rPr lang="ko-KR" altLang="en-US" sz="1400" smtClean="0">
                <a:latin typeface="현대하모니 L" panose="02020603020101020101" pitchFamily="18" charset="-127"/>
                <a:ea typeface="현대하모니 L" panose="02020603020101020101" pitchFamily="18" charset="-127"/>
              </a:rPr>
            </a:br>
            <a:r>
              <a:rPr lang="en-US" altLang="ko-KR" sz="1400" smtClean="0">
                <a:latin typeface="현대하모니 L" pitchFamily="18" charset="-127"/>
                <a:ea typeface="현대하모니 L" pitchFamily="18" charset="-127"/>
              </a:rPr>
              <a:t>2) </a:t>
            </a:r>
            <a:r>
              <a:rPr lang="ko-KR" altLang="en-US" sz="1400" smtClean="0">
                <a:latin typeface="현대하모니 L" pitchFamily="18" charset="-127"/>
                <a:ea typeface="현대하모니 L" pitchFamily="18" charset="-127"/>
              </a:rPr>
              <a:t>서비스화의 사례</a:t>
            </a:r>
            <a:endParaRPr lang="en-US" altLang="ko-KR" sz="1400" smtClean="0">
              <a:latin typeface="현대하모니 L" pitchFamily="18" charset="-127"/>
              <a:ea typeface="현대하모니 L" pitchFamily="18" charset="-127"/>
            </a:endParaRPr>
          </a:p>
          <a:p>
            <a:pPr marL="0" indent="0">
              <a:buNone/>
            </a:pPr>
            <a:r>
              <a:rPr lang="ko-KR" altLang="en-US" sz="1400" smtClean="0">
                <a:solidFill>
                  <a:srgbClr val="002060"/>
                </a:solidFill>
                <a:latin typeface="현대하모니 L" pitchFamily="18" charset="-127"/>
                <a:ea typeface="현대하모니 L" pitchFamily="18" charset="-127"/>
              </a:rPr>
              <a:t>☞</a:t>
            </a:r>
            <a:r>
              <a:rPr lang="ko-KR" altLang="en-US" sz="1400">
                <a:solidFill>
                  <a:srgbClr val="002060"/>
                </a:solidFill>
                <a:latin typeface="현대하모니 L" panose="02020603020101020101" pitchFamily="18" charset="-127"/>
                <a:ea typeface="현대하모니 L" panose="02020603020101020101" pitchFamily="18" charset="-127"/>
              </a:rPr>
              <a:t> </a:t>
            </a:r>
            <a:r>
              <a:rPr lang="ko-KR" altLang="en-US" sz="1400">
                <a:solidFill>
                  <a:srgbClr val="002060"/>
                </a:solidFill>
                <a:latin typeface="현대하모니 L" panose="02020603020101020101" pitchFamily="18" charset="-127"/>
                <a:ea typeface="현대하모니 L" panose="02020603020101020101" pitchFamily="18" charset="-127"/>
              </a:rPr>
              <a:t>카카오 </a:t>
            </a:r>
            <a:r>
              <a:rPr lang="ko-KR" altLang="en-US" sz="1400" smtClean="0">
                <a:solidFill>
                  <a:srgbClr val="002060"/>
                </a:solidFill>
                <a:latin typeface="현대하모니 L" panose="02020603020101020101" pitchFamily="18" charset="-127"/>
                <a:ea typeface="현대하모니 L" panose="02020603020101020101" pitchFamily="18" charset="-127"/>
              </a:rPr>
              <a:t>택시</a:t>
            </a:r>
            <a:endParaRPr lang="en-US" altLang="ko-KR" sz="1400" smtClean="0">
              <a:solidFill>
                <a:srgbClr val="002060"/>
              </a:solidFill>
              <a:latin typeface="현대하모니 L" panose="02020603020101020101" pitchFamily="18" charset="-127"/>
              <a:ea typeface="현대하모니 L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1400" smtClean="0">
                <a:solidFill>
                  <a:srgbClr val="002060"/>
                </a:solidFill>
                <a:latin typeface="현대하모니 L" pitchFamily="18" charset="-127"/>
                <a:ea typeface="현대하모니 L" pitchFamily="18" charset="-127"/>
              </a:rPr>
              <a:t>☞ 삼성페이</a:t>
            </a:r>
            <a:endParaRPr lang="ko-KR" altLang="en-US" sz="1400">
              <a:solidFill>
                <a:srgbClr val="002060"/>
              </a:solidFill>
              <a:latin typeface="현대하모니 L" pitchFamily="18" charset="-127"/>
              <a:ea typeface="현대하모니 L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72</Words>
  <Application>Microsoft Office PowerPoint</Application>
  <PresentationFormat>화면 슬라이드 쇼(4:3)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현대하모니 L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조기연</dc:creator>
  <cp:lastModifiedBy>조기연</cp:lastModifiedBy>
  <cp:revision>6</cp:revision>
  <dcterms:created xsi:type="dcterms:W3CDTF">2022-04-13T02:30:22Z</dcterms:created>
  <dcterms:modified xsi:type="dcterms:W3CDTF">2022-04-21T02:03:11Z</dcterms:modified>
</cp:coreProperties>
</file>