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347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05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46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3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4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00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1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35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66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8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07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A907-7208-4AAB-AD01-DBE844C0C971}" type="datetimeFigureOut">
              <a:rPr lang="ko-KR" altLang="en-US" smtClean="0"/>
              <a:t>2022-06-03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99811-101D-48C2-8933-A12C29DBB6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987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8C93D-3B23-53A4-7A85-10281761689E}"/>
              </a:ext>
            </a:extLst>
          </p:cNvPr>
          <p:cNvSpPr txBox="1"/>
          <p:nvPr/>
        </p:nvSpPr>
        <p:spPr>
          <a:xfrm>
            <a:off x="180781" y="1264497"/>
            <a:ext cx="9544439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ea"/>
                <a:ea typeface="+mj-ea"/>
              </a:rPr>
              <a:t>문항</a:t>
            </a:r>
            <a:r>
              <a:rPr lang="en-US" altLang="ko-KR" sz="1200" b="1" dirty="0">
                <a:latin typeface="+mj-ea"/>
                <a:ea typeface="+mj-ea"/>
              </a:rPr>
              <a:t>1. </a:t>
            </a:r>
            <a:r>
              <a:rPr lang="ko-KR" altLang="en-US" sz="1200" b="1" dirty="0">
                <a:latin typeface="+mj-ea"/>
                <a:ea typeface="+mj-ea"/>
              </a:rPr>
              <a:t>정보수집 정책의 관점에서 개인의 동의를 얻는 </a:t>
            </a:r>
            <a:r>
              <a:rPr lang="en-US" altLang="ko-KR" sz="1200" b="1" dirty="0">
                <a:latin typeface="+mj-ea"/>
                <a:ea typeface="+mj-ea"/>
              </a:rPr>
              <a:t>2</a:t>
            </a:r>
            <a:r>
              <a:rPr lang="ko-KR" altLang="en-US" sz="1200" b="1" dirty="0">
                <a:latin typeface="+mj-ea"/>
                <a:ea typeface="+mj-ea"/>
              </a:rPr>
              <a:t>가지 방식이 무엇인지 명칭을 작성하고</a:t>
            </a:r>
            <a:r>
              <a:rPr lang="en-US" altLang="ko-KR" sz="1200" b="1" dirty="0">
                <a:latin typeface="+mj-ea"/>
                <a:ea typeface="+mj-ea"/>
              </a:rPr>
              <a:t>, </a:t>
            </a:r>
            <a:r>
              <a:rPr lang="ko-KR" altLang="en-US" sz="1200" b="1" dirty="0">
                <a:latin typeface="+mj-ea"/>
                <a:ea typeface="+mj-ea"/>
              </a:rPr>
              <a:t>그 개념에 대해 </a:t>
            </a:r>
            <a:r>
              <a:rPr lang="ko-KR" altLang="en-US" sz="1200" b="1" dirty="0" err="1">
                <a:latin typeface="+mj-ea"/>
                <a:ea typeface="+mj-ea"/>
              </a:rPr>
              <a:t>설명하시오</a:t>
            </a:r>
            <a:r>
              <a:rPr lang="en-US" altLang="ko-KR" sz="1200" b="1" dirty="0">
                <a:latin typeface="+mj-ea"/>
                <a:ea typeface="+mj-ea"/>
              </a:rPr>
              <a:t>.(58</a:t>
            </a:r>
            <a:r>
              <a:rPr lang="ko-KR" altLang="en-US" sz="1200" b="1" dirty="0">
                <a:latin typeface="+mj-ea"/>
                <a:ea typeface="+mj-ea"/>
              </a:rPr>
              <a:t>점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명시적 동의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실질적 동의 방식</a:t>
            </a:r>
            <a:endParaRPr lang="en-US" altLang="ko-KR" sz="1050" dirty="0">
              <a:latin typeface="+mj-ea"/>
              <a:ea typeface="+mj-ea"/>
            </a:endParaRP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방송통신위원회는 온라인 개인정보 처리 가이드라인을 통해 동의를 구하고 있다는 사실과 법정 고지사항을 명확히 알린 상태에서 이용자의 자발적 의사에 따라 동의여부를 결정한 것으로 볼 수 있을 때 명시적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실질적 동의를 구현한 것으로 볼 수 있다고 기술하고 있습니다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C8885B-85DB-7AB6-527C-8008D77FEBEC}"/>
              </a:ext>
            </a:extLst>
          </p:cNvPr>
          <p:cNvSpPr txBox="1"/>
          <p:nvPr/>
        </p:nvSpPr>
        <p:spPr>
          <a:xfrm>
            <a:off x="180780" y="3060954"/>
            <a:ext cx="954444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ea"/>
                <a:ea typeface="+mj-ea"/>
              </a:rPr>
              <a:t>문항</a:t>
            </a:r>
            <a:r>
              <a:rPr lang="en-US" altLang="ko-KR" sz="1200" b="1" dirty="0">
                <a:latin typeface="+mj-ea"/>
                <a:ea typeface="+mj-ea"/>
              </a:rPr>
              <a:t>2. </a:t>
            </a:r>
            <a:r>
              <a:rPr lang="ko-KR" altLang="en-US" sz="1200" b="1" dirty="0">
                <a:latin typeface="+mj-ea"/>
                <a:ea typeface="+mj-ea"/>
              </a:rPr>
              <a:t>디지털 발자국의 의미와</a:t>
            </a:r>
            <a:r>
              <a:rPr lang="en-US" altLang="ko-KR" sz="1200" b="1" dirty="0">
                <a:latin typeface="+mj-ea"/>
                <a:ea typeface="+mj-ea"/>
              </a:rPr>
              <a:t>, </a:t>
            </a:r>
            <a:r>
              <a:rPr lang="ko-KR" altLang="en-US" sz="1200" b="1" dirty="0">
                <a:latin typeface="+mj-ea"/>
                <a:ea typeface="+mj-ea"/>
              </a:rPr>
              <a:t>잊혀질 권리를 보호하기 위해 사용되는 </a:t>
            </a:r>
            <a:r>
              <a:rPr lang="en-US" altLang="ko-KR" sz="1200" b="1" dirty="0">
                <a:latin typeface="+mj-ea"/>
                <a:ea typeface="+mj-ea"/>
              </a:rPr>
              <a:t>2</a:t>
            </a:r>
            <a:r>
              <a:rPr lang="ko-KR" altLang="en-US" sz="1200" b="1" dirty="0">
                <a:latin typeface="+mj-ea"/>
                <a:ea typeface="+mj-ea"/>
              </a:rPr>
              <a:t>가지 기능의 명칭을 작성하고</a:t>
            </a:r>
            <a:r>
              <a:rPr lang="en-US" altLang="ko-KR" sz="1200" b="1" dirty="0">
                <a:latin typeface="+mj-ea"/>
                <a:ea typeface="+mj-ea"/>
              </a:rPr>
              <a:t>, </a:t>
            </a:r>
            <a:r>
              <a:rPr lang="ko-KR" altLang="en-US" sz="1200" b="1" dirty="0">
                <a:latin typeface="+mj-ea"/>
                <a:ea typeface="+mj-ea"/>
              </a:rPr>
              <a:t>그 개념에 대해 </a:t>
            </a:r>
            <a:r>
              <a:rPr lang="ko-KR" altLang="en-US" sz="1200" b="1" dirty="0" err="1">
                <a:latin typeface="+mj-ea"/>
                <a:ea typeface="+mj-ea"/>
              </a:rPr>
              <a:t>설명하시오</a:t>
            </a:r>
            <a:r>
              <a:rPr lang="en-US" altLang="ko-KR" sz="1200" b="1" dirty="0">
                <a:latin typeface="+mj-ea"/>
                <a:ea typeface="+mj-ea"/>
              </a:rPr>
              <a:t>.(42</a:t>
            </a:r>
            <a:r>
              <a:rPr lang="ko-KR" altLang="en-US" sz="1200" b="1" dirty="0">
                <a:latin typeface="+mj-ea"/>
                <a:ea typeface="+mj-ea"/>
              </a:rPr>
              <a:t>점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디지털 발자국의 의미 </a:t>
            </a: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디지털 발자국은 디지털 그림자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디지털 </a:t>
            </a:r>
            <a:r>
              <a:rPr lang="ko-KR" altLang="en-US" sz="1050" dirty="0" err="1">
                <a:latin typeface="+mj-ea"/>
                <a:ea typeface="+mj-ea"/>
              </a:rPr>
              <a:t>흔적이라고도하며</a:t>
            </a:r>
            <a:r>
              <a:rPr lang="ko-KR" altLang="en-US" sz="1050" dirty="0">
                <a:latin typeface="+mj-ea"/>
                <a:ea typeface="+mj-ea"/>
              </a:rPr>
              <a:t> 다양한 디지털 기록을 일컫는 말이다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잊혀질 권리를 보호하기 위해 사용되는 </a:t>
            </a:r>
            <a:r>
              <a:rPr lang="en-US" altLang="ko-KR" sz="1050" dirty="0">
                <a:latin typeface="+mj-ea"/>
                <a:ea typeface="+mj-ea"/>
              </a:rPr>
              <a:t>2</a:t>
            </a:r>
            <a:r>
              <a:rPr lang="ko-KR" altLang="en-US" sz="1050" dirty="0">
                <a:latin typeface="+mj-ea"/>
                <a:ea typeface="+mj-ea"/>
              </a:rPr>
              <a:t>가지기능의 명칭과 개념 </a:t>
            </a:r>
            <a:r>
              <a:rPr lang="en-US" altLang="ko-KR" sz="1050" dirty="0">
                <a:latin typeface="+mj-ea"/>
                <a:ea typeface="+mj-ea"/>
              </a:rPr>
              <a:t>– </a:t>
            </a: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디지털 세탁소 </a:t>
            </a: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온라인상에 퍼져버린 자료를 개인이 일일이 찾아 삭제하는 것은 한계가 있기 때문에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과거 자료를 대신 찾아서 삭제해주는 서비스가 등장하였습니다</a:t>
            </a:r>
            <a:r>
              <a:rPr lang="en-US" altLang="ko-KR" sz="1050" dirty="0">
                <a:latin typeface="+mj-ea"/>
                <a:ea typeface="+mj-ea"/>
              </a:rPr>
              <a:t>.  </a:t>
            </a:r>
            <a:r>
              <a:rPr lang="ko-KR" altLang="en-US" sz="1050" dirty="0">
                <a:latin typeface="+mj-ea"/>
                <a:ea typeface="+mj-ea"/>
              </a:rPr>
              <a:t>이러한 서비스를 ‘디지털 세탁소’ 또는 ‘온라인 평판관리’ 서비스라고 합니다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  <a:endParaRPr lang="ko-KR" altLang="en-US" sz="1050" dirty="0">
              <a:latin typeface="+mj-ea"/>
              <a:ea typeface="+mj-ea"/>
            </a:endParaRPr>
          </a:p>
          <a:p>
            <a:endParaRPr lang="en-US" altLang="ko-KR" sz="1050" dirty="0">
              <a:latin typeface="+mj-ea"/>
              <a:ea typeface="+mj-ea"/>
            </a:endParaRPr>
          </a:p>
          <a:p>
            <a:endParaRPr lang="en-US" altLang="ko-KR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디지털 장의사 </a:t>
            </a: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디지털 장의사란 고인이 남긴 디지털 유산을 삭제해 주는 서비스입니다</a:t>
            </a:r>
            <a:r>
              <a:rPr lang="en-US" altLang="ko-KR" sz="1050" dirty="0">
                <a:latin typeface="+mj-ea"/>
                <a:ea typeface="+mj-ea"/>
              </a:rPr>
              <a:t>. </a:t>
            </a:r>
            <a:endParaRPr lang="ko-KR" altLang="en-US" sz="1050" dirty="0">
              <a:latin typeface="+mj-ea"/>
              <a:ea typeface="+mj-ea"/>
            </a:endParaRPr>
          </a:p>
          <a:p>
            <a:r>
              <a:rPr lang="ko-KR" altLang="en-US" sz="1050" dirty="0">
                <a:latin typeface="+mj-ea"/>
                <a:ea typeface="+mj-ea"/>
              </a:rPr>
              <a:t>유가족의 의뢰로 고인의 정보를 삭제해주기도 하지만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의뢰인이 직접 사후에 삭제할 기록과 유족에게 남겨줄 기록을 </a:t>
            </a:r>
            <a:r>
              <a:rPr lang="ko-KR" altLang="en-US" sz="1050" dirty="0" err="1">
                <a:latin typeface="+mj-ea"/>
                <a:ea typeface="+mj-ea"/>
              </a:rPr>
              <a:t>구분해놓으면</a:t>
            </a:r>
            <a:r>
              <a:rPr lang="ko-KR" altLang="en-US" sz="1050" dirty="0">
                <a:latin typeface="+mj-ea"/>
                <a:ea typeface="+mj-ea"/>
              </a:rPr>
              <a:t> 의뢰인이 죽은 뒤에 요청에 따라 정리해주기도 합니다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</a:p>
          <a:p>
            <a:endParaRPr lang="en-US" altLang="ko-KR" sz="1050" dirty="0">
              <a:latin typeface="+mj-ea"/>
              <a:ea typeface="+mj-ea"/>
            </a:endParaRPr>
          </a:p>
          <a:p>
            <a:endParaRPr lang="ko-KR" altLang="en-US" sz="105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1808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195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Yumi Guk</dc:creator>
  <cp:lastModifiedBy>Yumi Guk</cp:lastModifiedBy>
  <cp:revision>1</cp:revision>
  <dcterms:created xsi:type="dcterms:W3CDTF">2022-06-03T02:29:50Z</dcterms:created>
  <dcterms:modified xsi:type="dcterms:W3CDTF">2022-06-03T05:03:41Z</dcterms:modified>
</cp:coreProperties>
</file>