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4" r:id="rId4"/>
    <p:sldId id="264" r:id="rId5"/>
    <p:sldId id="267" r:id="rId6"/>
    <p:sldId id="268" r:id="rId7"/>
    <p:sldId id="270" r:id="rId8"/>
    <p:sldId id="271" r:id="rId9"/>
    <p:sldId id="269" r:id="rId10"/>
    <p:sldId id="26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18" autoAdjust="0"/>
    <p:restoredTop sz="94660"/>
  </p:normalViewPr>
  <p:slideViewPr>
    <p:cSldViewPr snapToGrid="0">
      <p:cViewPr varScale="1">
        <p:scale>
          <a:sx n="34" d="100"/>
          <a:sy n="34" d="100"/>
        </p:scale>
        <p:origin x="5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r:embed="rId2"/>
          <a:srcRect t="14818"/>
          <a:stretch/>
        </p:blipFill>
        <p:spPr>
          <a:xfrm>
            <a:off x="-529" y="1"/>
            <a:ext cx="12193057" cy="6858296"/>
          </a:xfrm>
          <a:prstGeom prst="rect">
            <a:avLst/>
          </a:prstGeom>
        </p:spPr>
      </p:pic>
      <p:grpSp>
        <p:nvGrpSpPr>
          <p:cNvPr id="15" name="그룹 14"/>
          <p:cNvGrpSpPr/>
          <p:nvPr userDrawn="1"/>
        </p:nvGrpSpPr>
        <p:grpSpPr>
          <a:xfrm>
            <a:off x="-1057" y="1735456"/>
            <a:ext cx="12193058" cy="5122544"/>
            <a:chOff x="-1057" y="1735456"/>
            <a:chExt cx="12193058" cy="5122544"/>
          </a:xfrm>
        </p:grpSpPr>
        <p:pic>
          <p:nvPicPr>
            <p:cNvPr id="12" name="그림 11"/>
            <p:cNvPicPr>
              <a:picLocks noChangeAspect="1"/>
            </p:cNvPicPr>
            <p:nvPr userDrawn="1"/>
          </p:nvPicPr>
          <p:blipFill rotWithShape="1">
            <a:blip r:embed="rId2"/>
            <a:srcRect t="1774" b="88589"/>
            <a:stretch/>
          </p:blipFill>
          <p:spPr>
            <a:xfrm>
              <a:off x="-1057" y="1735456"/>
              <a:ext cx="12193058" cy="144272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4" name="그림 13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370"/>
            <a:stretch/>
          </p:blipFill>
          <p:spPr>
            <a:xfrm>
              <a:off x="0" y="5648960"/>
              <a:ext cx="12192000" cy="1209040"/>
            </a:xfrm>
            <a:prstGeom prst="rect">
              <a:avLst/>
            </a:prstGeom>
          </p:spPr>
        </p:pic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001540"/>
            <a:ext cx="9144000" cy="863579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0098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28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11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54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45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37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10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41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315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40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167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13" name="그룹 12"/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9" name="그림 8"/>
              <p:cNvPicPr>
                <a:picLocks noChangeAspect="1"/>
              </p:cNvPicPr>
              <p:nvPr userDrawn="1"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9048" y="0"/>
                <a:ext cx="9902952" cy="6858000"/>
              </a:xfrm>
              <a:prstGeom prst="rect">
                <a:avLst/>
              </a:prstGeom>
            </p:spPr>
          </p:pic>
          <p:pic>
            <p:nvPicPr>
              <p:cNvPr id="10" name="그림 9"/>
              <p:cNvPicPr>
                <a:picLocks noChangeAspect="1"/>
              </p:cNvPicPr>
              <p:nvPr userDrawn="1"/>
            </p:nvPicPr>
            <p:blipFill rotWithShape="1"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2504"/>
              <a:stretch/>
            </p:blipFill>
            <p:spPr>
              <a:xfrm>
                <a:off x="0" y="0"/>
                <a:ext cx="4876800" cy="6858000"/>
              </a:xfrm>
              <a:prstGeom prst="rect">
                <a:avLst/>
              </a:prstGeom>
            </p:spPr>
          </p:pic>
          <p:pic>
            <p:nvPicPr>
              <p:cNvPr id="12" name="그림 11"/>
              <p:cNvPicPr>
                <a:picLocks noChangeAspect="1"/>
              </p:cNvPicPr>
              <p:nvPr userDrawn="1"/>
            </p:nvPicPr>
            <p:blipFill rotWithShape="1"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52" t="39407" r="6565"/>
              <a:stretch/>
            </p:blipFill>
            <p:spPr>
              <a:xfrm>
                <a:off x="11455400" y="2702560"/>
                <a:ext cx="711200" cy="4155440"/>
              </a:xfrm>
              <a:prstGeom prst="rect">
                <a:avLst/>
              </a:prstGeom>
            </p:spPr>
          </p:pic>
        </p:grpSp>
        <p:pic>
          <p:nvPicPr>
            <p:cNvPr id="15" name="그림 14"/>
            <p:cNvPicPr>
              <a:picLocks noChangeAspect="1"/>
            </p:cNvPicPr>
            <p:nvPr userDrawn="1"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148"/>
            <a:stretch/>
          </p:blipFill>
          <p:spPr>
            <a:xfrm>
              <a:off x="0" y="5770880"/>
              <a:ext cx="12192000" cy="1087120"/>
            </a:xfrm>
            <a:prstGeom prst="rect">
              <a:avLst/>
            </a:prstGeom>
          </p:spPr>
        </p:pic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4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178560"/>
            <a:ext cx="10515600" cy="4998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D8F0-A7E5-42B9-9BFF-B1E604FAFD3F}" type="datetimeFigureOut">
              <a:rPr lang="ko-KR" altLang="en-US" smtClean="0"/>
              <a:t>2014-06-11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7BDF-5D7D-4223-AF31-D42261A218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61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+mj-lt"/>
        <a:buAutoNum type="arabicPeriod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창의적 사고와 브레인스토밍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87982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대화식 브레인스토밍 계획과 진행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준비</a:t>
            </a:r>
          </a:p>
          <a:p>
            <a:pPr lvl="1"/>
            <a:r>
              <a:rPr lang="ko-KR" altLang="en-US" dirty="0" smtClean="0"/>
              <a:t>팀원</a:t>
            </a:r>
            <a:r>
              <a:rPr lang="en-US" altLang="ko-KR" dirty="0" smtClean="0"/>
              <a:t>, </a:t>
            </a:r>
            <a:r>
              <a:rPr lang="ko-KR" altLang="en-US" smtClean="0"/>
              <a:t>장소</a:t>
            </a:r>
            <a:r>
              <a:rPr lang="en-US" altLang="ko-KR" dirty="0" smtClean="0"/>
              <a:t>, </a:t>
            </a:r>
            <a:r>
              <a:rPr lang="ko-KR" altLang="en-US" smtClean="0"/>
              <a:t>시간계획</a:t>
            </a:r>
            <a:r>
              <a:rPr lang="en-US" altLang="ko-KR" dirty="0" smtClean="0"/>
              <a:t>, </a:t>
            </a:r>
            <a:r>
              <a:rPr lang="ko-KR" altLang="en-US" smtClean="0"/>
              <a:t>준비물</a:t>
            </a:r>
          </a:p>
          <a:p>
            <a:r>
              <a:rPr lang="ko-KR" altLang="en-US" dirty="0" smtClean="0"/>
              <a:t>절차</a:t>
            </a:r>
          </a:p>
          <a:p>
            <a:pPr lvl="1"/>
            <a:r>
              <a:rPr lang="ko-KR" altLang="en-US" dirty="0" smtClean="0"/>
              <a:t>브리핑</a:t>
            </a:r>
          </a:p>
          <a:p>
            <a:pPr lvl="1"/>
            <a:r>
              <a:rPr lang="ko-KR" altLang="en-US" dirty="0" smtClean="0"/>
              <a:t>규칙복습</a:t>
            </a:r>
          </a:p>
          <a:p>
            <a:pPr lvl="1"/>
            <a:r>
              <a:rPr lang="ko-KR" altLang="en-US" dirty="0" smtClean="0"/>
              <a:t>과정설명</a:t>
            </a:r>
          </a:p>
          <a:p>
            <a:pPr lvl="1"/>
            <a:r>
              <a:rPr lang="ko-KR" altLang="en-US" dirty="0" err="1" smtClean="0"/>
              <a:t>웜업</a:t>
            </a:r>
            <a:r>
              <a:rPr lang="ko-KR" altLang="en-US" dirty="0" smtClean="0"/>
              <a:t> </a:t>
            </a:r>
          </a:p>
          <a:p>
            <a:pPr lvl="1"/>
            <a:r>
              <a:rPr lang="ko-KR" altLang="en-US" dirty="0" smtClean="0"/>
              <a:t>브레인스토밍</a:t>
            </a:r>
          </a:p>
          <a:p>
            <a:pPr lvl="1"/>
            <a:r>
              <a:rPr lang="ko-KR" altLang="en-US" dirty="0" smtClean="0"/>
              <a:t>마침</a:t>
            </a:r>
            <a:r>
              <a:rPr lang="en-US" altLang="ko-KR" dirty="0" smtClean="0"/>
              <a:t>/</a:t>
            </a:r>
            <a:r>
              <a:rPr lang="ko-KR" altLang="en-US" smtClean="0"/>
              <a:t>해산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6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ko-KR" altLang="ko-KR" dirty="0" smtClean="0"/>
              <a:t>인간의 두뇌와 창의성</a:t>
            </a:r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 smtClean="0"/>
              <a:t>브레인스토밍</a:t>
            </a:r>
            <a:endParaRPr lang="ko-KR" altLang="ko-KR" dirty="0"/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/>
              <a:t>브레인스토밍의 형태</a:t>
            </a:r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/>
              <a:t>브레인스토밍의 </a:t>
            </a:r>
            <a:r>
              <a:rPr lang="en-US" altLang="ko-KR" dirty="0"/>
              <a:t>4</a:t>
            </a:r>
            <a:r>
              <a:rPr lang="ko-KR" altLang="ko-KR"/>
              <a:t>가지 원칙</a:t>
            </a:r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/>
              <a:t>브레인스토밍 단계</a:t>
            </a:r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/>
              <a:t>효과적인 브레인스토밍을 위한 준비사항</a:t>
            </a:r>
          </a:p>
          <a:p>
            <a:pPr marL="457200" lvl="0" indent="-457200">
              <a:buFont typeface="+mj-lt"/>
              <a:buAutoNum type="arabicPeriod"/>
            </a:pPr>
            <a:r>
              <a:rPr lang="ko-KR" altLang="ko-KR" dirty="0"/>
              <a:t>대화식 브레인스토밍 계획과 </a:t>
            </a:r>
            <a:r>
              <a:rPr lang="ko-KR" altLang="ko-KR" dirty="0" smtClean="0"/>
              <a:t>진행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02789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069340" y="1463040"/>
            <a:ext cx="10053320" cy="5059680"/>
          </a:xfrm>
          <a:prstGeom prst="roundRect">
            <a:avLst>
              <a:gd name="adj" fmla="val 4619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454400" y="1194215"/>
            <a:ext cx="5283200" cy="591502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좌뇌 </a:t>
            </a:r>
            <a:r>
              <a:rPr lang="en-US" altLang="ko-KR" sz="2800" b="1" dirty="0" smtClean="0"/>
              <a:t>vs. </a:t>
            </a:r>
            <a:r>
              <a:rPr lang="ko-KR" altLang="en-US" sz="2800" b="1" smtClean="0"/>
              <a:t>우뇌 기능적 특성</a:t>
            </a:r>
            <a:endParaRPr lang="ko-KR" altLang="en-US" sz="2800" b="1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인간의 두뇌와 </a:t>
            </a:r>
            <a:r>
              <a:rPr lang="ko-KR" altLang="en-US" dirty="0" smtClean="0"/>
              <a:t>창의성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58730" y="2897228"/>
            <a:ext cx="11784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논리적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외형적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언어적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계열적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직선적</a:t>
            </a:r>
            <a:endParaRPr lang="en-US" altLang="ko-KR" sz="2400" dirty="0" smtClean="0"/>
          </a:p>
        </p:txBody>
      </p:sp>
      <p:sp>
        <p:nvSpPr>
          <p:cNvPr id="11" name="설명선 1"/>
          <p:cNvSpPr/>
          <p:nvPr/>
        </p:nvSpPr>
        <p:spPr>
          <a:xfrm>
            <a:off x="4043680" y="5640992"/>
            <a:ext cx="1727200" cy="634365"/>
          </a:xfrm>
          <a:prstGeom prst="wedgeRoundRectCallout">
            <a:avLst>
              <a:gd name="adj1" fmla="val -5539"/>
              <a:gd name="adj2" fmla="val -86985"/>
              <a:gd name="adj3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학문적 활동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21181" y="2897228"/>
            <a:ext cx="1479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직관적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묵시적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시공간적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종합적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동시적</a:t>
            </a:r>
            <a:endParaRPr lang="en-US" altLang="ko-KR" sz="2400" dirty="0" smtClean="0"/>
          </a:p>
        </p:txBody>
      </p:sp>
      <p:grpSp>
        <p:nvGrpSpPr>
          <p:cNvPr id="23" name="좌뇌"/>
          <p:cNvGrpSpPr/>
          <p:nvPr/>
        </p:nvGrpSpPr>
        <p:grpSpPr>
          <a:xfrm>
            <a:off x="4204184" y="2074126"/>
            <a:ext cx="3497782" cy="3497782"/>
            <a:chOff x="4204184" y="2074126"/>
            <a:chExt cx="3497782" cy="3497782"/>
          </a:xfrm>
        </p:grpSpPr>
        <p:sp>
          <p:nvSpPr>
            <p:cNvPr id="2" name="원형 1"/>
            <p:cNvSpPr/>
            <p:nvPr/>
          </p:nvSpPr>
          <p:spPr>
            <a:xfrm>
              <a:off x="4204184" y="2074126"/>
              <a:ext cx="3497782" cy="3497782"/>
            </a:xfrm>
            <a:prstGeom prst="pie">
              <a:avLst>
                <a:gd name="adj1" fmla="val 5400000"/>
                <a:gd name="adj2" fmla="val 16200000"/>
              </a:avLst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546701" y="2440296"/>
              <a:ext cx="1336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/>
                <a:t>좌뇌</a:t>
              </a:r>
              <a:endParaRPr lang="ko-KR" altLang="en-US" sz="24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51149" y="3205004"/>
              <a:ext cx="9144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/>
                <a:t>언어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논리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숫자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순서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단어</a:t>
              </a:r>
              <a:endParaRPr lang="ko-KR" altLang="en-US" sz="2000" dirty="0"/>
            </a:p>
          </p:txBody>
        </p:sp>
      </p:grpSp>
      <p:grpSp>
        <p:nvGrpSpPr>
          <p:cNvPr id="24" name="우뇌"/>
          <p:cNvGrpSpPr/>
          <p:nvPr/>
        </p:nvGrpSpPr>
        <p:grpSpPr>
          <a:xfrm>
            <a:off x="4490035" y="2074126"/>
            <a:ext cx="3497782" cy="3497782"/>
            <a:chOff x="4490035" y="2074126"/>
            <a:chExt cx="3497782" cy="3497782"/>
          </a:xfrm>
        </p:grpSpPr>
        <p:sp>
          <p:nvSpPr>
            <p:cNvPr id="16" name="원형 15"/>
            <p:cNvSpPr/>
            <p:nvPr/>
          </p:nvSpPr>
          <p:spPr>
            <a:xfrm flipH="1">
              <a:off x="4490035" y="2074126"/>
              <a:ext cx="3497782" cy="3497782"/>
            </a:xfrm>
            <a:prstGeom prst="pie">
              <a:avLst>
                <a:gd name="adj1" fmla="val 5400000"/>
                <a:gd name="adj2" fmla="val 16200000"/>
              </a:avLst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282306" y="2440611"/>
              <a:ext cx="1336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/>
                <a:t>우뇌</a:t>
              </a:r>
              <a:endParaRPr lang="ko-KR" altLang="en-US" sz="24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7507" y="3205004"/>
              <a:ext cx="105078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/>
                <a:t>리듬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음악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그림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패턴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상상력</a:t>
              </a:r>
              <a:endParaRPr lang="ko-KR" altLang="en-US" sz="2000" dirty="0"/>
            </a:p>
          </p:txBody>
        </p:sp>
      </p:grpSp>
      <p:sp>
        <p:nvSpPr>
          <p:cNvPr id="19" name="설명선 2"/>
          <p:cNvSpPr/>
          <p:nvPr/>
        </p:nvSpPr>
        <p:spPr>
          <a:xfrm flipH="1">
            <a:off x="6491747" y="5640992"/>
            <a:ext cx="1727200" cy="634365"/>
          </a:xfrm>
          <a:prstGeom prst="wedgeRoundRectCallout">
            <a:avLst>
              <a:gd name="adj1" fmla="val -5539"/>
              <a:gd name="adj2" fmla="val -86985"/>
              <a:gd name="adj3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예술적 활동</a:t>
            </a:r>
            <a:endParaRPr lang="ko-KR" altLang="en-US" dirty="0"/>
          </a:p>
        </p:txBody>
      </p:sp>
      <p:pic>
        <p:nvPicPr>
          <p:cNvPr id="14" name="뇌이미지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10745" y="3025993"/>
            <a:ext cx="1570510" cy="156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25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9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브레인스토밍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정의</a:t>
            </a:r>
            <a:endParaRPr lang="ko-KR" altLang="en-US" dirty="0"/>
          </a:p>
          <a:p>
            <a:pPr lvl="1"/>
            <a:r>
              <a:rPr lang="en-US" altLang="ko-KR" dirty="0"/>
              <a:t>Brainstorming = Brain + Storming</a:t>
            </a:r>
          </a:p>
          <a:p>
            <a:pPr lvl="1"/>
            <a:r>
              <a:rPr lang="ko-KR" altLang="en-US" dirty="0"/>
              <a:t>창의적 아이디어 창출을 위한 팀 활동</a:t>
            </a:r>
          </a:p>
          <a:p>
            <a:r>
              <a:rPr lang="ko-KR" altLang="en-US" dirty="0"/>
              <a:t>목적</a:t>
            </a:r>
          </a:p>
          <a:p>
            <a:pPr lvl="1"/>
            <a:r>
              <a:rPr lang="ko-KR" altLang="en-US" dirty="0"/>
              <a:t>팀 </a:t>
            </a:r>
            <a:r>
              <a:rPr lang="ko-KR" altLang="en-US" dirty="0" smtClean="0"/>
              <a:t>활동을 통하여 창의적인 방안을 </a:t>
            </a:r>
            <a:r>
              <a:rPr lang="ko-KR" altLang="en-US" dirty="0"/>
              <a:t>최대한 많이 얻게 </a:t>
            </a:r>
            <a:r>
              <a:rPr lang="ko-KR" altLang="en-US" dirty="0" smtClean="0"/>
              <a:t>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185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브레인스토밍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브레인스토밍의 역사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1941</a:t>
            </a:r>
            <a:r>
              <a:rPr lang="ko-KR" altLang="en-US"/>
              <a:t>년 미국 광고회사의 </a:t>
            </a:r>
            <a:r>
              <a:rPr lang="en-US" altLang="ko-KR" dirty="0"/>
              <a:t>A.F.OSBORNE</a:t>
            </a:r>
            <a:r>
              <a:rPr lang="ko-KR" altLang="en-US"/>
              <a:t>이 광고 아이디어를 끄집어내기 </a:t>
            </a:r>
            <a:r>
              <a:rPr lang="ko-KR" altLang="en-US" smtClean="0"/>
              <a:t>위해 사용한 </a:t>
            </a:r>
            <a:r>
              <a:rPr lang="ko-KR" altLang="en-US" dirty="0"/>
              <a:t>방법</a:t>
            </a:r>
          </a:p>
          <a:p>
            <a:pPr lvl="1"/>
            <a:r>
              <a:rPr lang="ko-KR" altLang="en-US" dirty="0" smtClean="0"/>
              <a:t>아이디어를 </a:t>
            </a:r>
            <a:r>
              <a:rPr lang="ko-KR" altLang="en-US" dirty="0"/>
              <a:t>혼자 생각하는 것보다 여러 사람의 생각을 합치면 더 좋은 </a:t>
            </a:r>
            <a:r>
              <a:rPr lang="ko-KR" altLang="en-US" dirty="0" smtClean="0"/>
              <a:t>아이디어가 </a:t>
            </a:r>
            <a:r>
              <a:rPr lang="ko-KR" altLang="en-US" dirty="0"/>
              <a:t>나온다는 데에서 </a:t>
            </a:r>
            <a:r>
              <a:rPr lang="ko-KR" altLang="en-US" dirty="0" smtClean="0"/>
              <a:t>출발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브레인스토밍은</a:t>
            </a:r>
            <a:r>
              <a:rPr lang="ko-KR" altLang="en-US" dirty="0" smtClean="0"/>
              <a:t> </a:t>
            </a:r>
            <a:r>
              <a:rPr lang="ko-KR" altLang="en-US" dirty="0"/>
              <a:t>머리 속이 정리되지 않고 산란한 상태를 뜻하는 </a:t>
            </a:r>
            <a:r>
              <a:rPr lang="ko-KR" altLang="en-US" dirty="0" smtClean="0"/>
              <a:t>것으로 아이디어를 </a:t>
            </a:r>
            <a:r>
              <a:rPr lang="ko-KR" altLang="en-US" dirty="0"/>
              <a:t>낼 때 팀원들의 머리 상태를 나타냄</a:t>
            </a:r>
          </a:p>
          <a:p>
            <a:pPr lvl="1"/>
            <a:r>
              <a:rPr lang="ko-KR" altLang="en-US" dirty="0" smtClean="0"/>
              <a:t>자유분방한 </a:t>
            </a:r>
            <a:r>
              <a:rPr lang="ko-KR" altLang="en-US" dirty="0"/>
              <a:t>분위기에서 제멋대로 무책임적으로 많은 아이디어를 뽑아 </a:t>
            </a:r>
            <a:r>
              <a:rPr lang="ko-KR" altLang="en-US" dirty="0" smtClean="0"/>
              <a:t>낸다는 </a:t>
            </a:r>
            <a:r>
              <a:rPr lang="ko-KR" altLang="en-US" dirty="0"/>
              <a:t>사고 </a:t>
            </a:r>
            <a:r>
              <a:rPr lang="ko-KR" altLang="en-US" dirty="0" smtClean="0"/>
              <a:t>방식임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탈 </a:t>
            </a:r>
            <a:r>
              <a:rPr lang="ko-KR" altLang="en-US" dirty="0"/>
              <a:t>논리적 사고에서 새로운 아이디어가 나온다는 의미</a:t>
            </a:r>
          </a:p>
        </p:txBody>
      </p:sp>
    </p:spTree>
    <p:extLst>
      <p:ext uri="{BB962C8B-B14F-4D97-AF65-F5344CB8AC3E}">
        <p14:creationId xmlns:p14="http://schemas.microsoft.com/office/powerpoint/2010/main" val="42348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브레인스토밍의</a:t>
            </a:r>
            <a:r>
              <a:rPr lang="ko-KR" altLang="en-US" dirty="0"/>
              <a:t> 형태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체계적 </a:t>
            </a:r>
            <a:r>
              <a:rPr lang="ko-KR" altLang="en-US" dirty="0"/>
              <a:t>브레인스토밍 </a:t>
            </a:r>
            <a:r>
              <a:rPr lang="en-US" altLang="ko-KR" dirty="0"/>
              <a:t>(Round Robin)</a:t>
            </a:r>
          </a:p>
          <a:p>
            <a:pPr lvl="1"/>
            <a:r>
              <a:rPr lang="ko-KR" altLang="en-US" dirty="0" smtClean="0"/>
              <a:t>리더 </a:t>
            </a:r>
            <a:r>
              <a:rPr lang="ko-KR" altLang="en-US" dirty="0"/>
              <a:t>선정</a:t>
            </a:r>
            <a:r>
              <a:rPr lang="en-US" altLang="ko-KR" dirty="0"/>
              <a:t>, </a:t>
            </a:r>
            <a:r>
              <a:rPr lang="ko-KR" altLang="en-US"/>
              <a:t>기록자 선정</a:t>
            </a:r>
            <a:r>
              <a:rPr lang="en-US" altLang="ko-KR" dirty="0"/>
              <a:t>, Ground Rule </a:t>
            </a:r>
            <a:r>
              <a:rPr lang="ko-KR" altLang="en-US"/>
              <a:t>설정</a:t>
            </a:r>
          </a:p>
          <a:p>
            <a:pPr lvl="1"/>
            <a:r>
              <a:rPr lang="ko-KR" altLang="en-US" dirty="0" smtClean="0"/>
              <a:t>시계 </a:t>
            </a:r>
            <a:r>
              <a:rPr lang="ko-KR" altLang="en-US" dirty="0"/>
              <a:t>방향으로 돌아 가면서 아이디어 제출</a:t>
            </a:r>
          </a:p>
          <a:p>
            <a:pPr lvl="1"/>
            <a:r>
              <a:rPr lang="ko-KR" altLang="en-US" dirty="0" smtClean="0"/>
              <a:t>새로 </a:t>
            </a:r>
            <a:r>
              <a:rPr lang="ko-KR" altLang="en-US" dirty="0"/>
              <a:t>구성된 팀에 효과적</a:t>
            </a:r>
          </a:p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자유분방한 </a:t>
            </a:r>
            <a:r>
              <a:rPr lang="ko-KR" altLang="en-US" dirty="0"/>
              <a:t>브레인스토밍 </a:t>
            </a:r>
            <a:r>
              <a:rPr lang="en-US" altLang="ko-KR" dirty="0"/>
              <a:t>(Free Wheeling)</a:t>
            </a:r>
          </a:p>
          <a:p>
            <a:pPr lvl="1"/>
            <a:r>
              <a:rPr lang="ko-KR" altLang="en-US" dirty="0" smtClean="0"/>
              <a:t>기록자 </a:t>
            </a:r>
            <a:r>
              <a:rPr lang="ko-KR" altLang="en-US" dirty="0"/>
              <a:t>선정</a:t>
            </a:r>
          </a:p>
          <a:p>
            <a:pPr lvl="1"/>
            <a:r>
              <a:rPr lang="ko-KR" altLang="en-US" dirty="0" smtClean="0"/>
              <a:t>정해진 </a:t>
            </a:r>
            <a:r>
              <a:rPr lang="ko-KR" altLang="en-US" dirty="0"/>
              <a:t>시간 내에 순서 없이 자유롭게 아이디어 제출</a:t>
            </a:r>
          </a:p>
          <a:p>
            <a:pPr lvl="1"/>
            <a:r>
              <a:rPr lang="ko-KR" altLang="en-US" dirty="0" smtClean="0"/>
              <a:t>팀 </a:t>
            </a:r>
            <a:r>
              <a:rPr lang="ko-KR" altLang="en-US" dirty="0"/>
              <a:t>빌딩이 어느 정도 구축된 경우 사용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err="1" smtClean="0"/>
              <a:t>Brainwriting</a:t>
            </a:r>
            <a:r>
              <a:rPr lang="en-US" altLang="ko-KR" dirty="0" smtClean="0"/>
              <a:t> </a:t>
            </a:r>
            <a:r>
              <a:rPr lang="en-US" altLang="ko-KR" dirty="0"/>
              <a:t>(Idea Blizzard)</a:t>
            </a:r>
          </a:p>
          <a:p>
            <a:pPr lvl="1"/>
            <a:r>
              <a:rPr lang="ko-KR" altLang="en-US" dirty="0" smtClean="0"/>
              <a:t>카드에 </a:t>
            </a:r>
            <a:r>
              <a:rPr lang="ko-KR" altLang="en-US" dirty="0"/>
              <a:t>익명으로 아이디어 제출 후 전체 팀이 검토</a:t>
            </a:r>
          </a:p>
          <a:p>
            <a:pPr lvl="1"/>
            <a:r>
              <a:rPr lang="ko-KR" altLang="en-US" dirty="0" smtClean="0"/>
              <a:t>민감한 </a:t>
            </a:r>
            <a:r>
              <a:rPr lang="ko-KR" altLang="en-US" dirty="0"/>
              <a:t>안건을 다룰 때나 팀 내의 갈등이 심한 경우</a:t>
            </a:r>
          </a:p>
          <a:p>
            <a:pPr lvl="1"/>
            <a:r>
              <a:rPr lang="ko-KR" altLang="en-US" dirty="0" err="1" smtClean="0"/>
              <a:t>브레인스토밍이</a:t>
            </a:r>
            <a:r>
              <a:rPr lang="ko-KR" altLang="en-US" dirty="0" smtClean="0"/>
              <a:t> </a:t>
            </a:r>
            <a:r>
              <a:rPr lang="ko-KR" altLang="en-US" dirty="0"/>
              <a:t>소수의 사람에 독점될 때</a:t>
            </a:r>
          </a:p>
          <a:p>
            <a:pPr lvl="1"/>
            <a:r>
              <a:rPr lang="ko-KR" altLang="en-US" dirty="0" smtClean="0"/>
              <a:t>집단적 </a:t>
            </a:r>
            <a:r>
              <a:rPr lang="ko-KR" altLang="en-US" dirty="0"/>
              <a:t>합의에 의한 압력제거 용이</a:t>
            </a:r>
          </a:p>
        </p:txBody>
      </p:sp>
    </p:spTree>
    <p:extLst>
      <p:ext uri="{BB962C8B-B14F-4D97-AF65-F5344CB8AC3E}">
        <p14:creationId xmlns:p14="http://schemas.microsoft.com/office/powerpoint/2010/main" val="19597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브레인스토밍의</a:t>
            </a:r>
            <a:r>
              <a:rPr lang="ko-KR" altLang="en-US" dirty="0"/>
              <a:t> </a:t>
            </a:r>
            <a:r>
              <a:rPr lang="en-US" altLang="ko-KR" dirty="0"/>
              <a:t>4</a:t>
            </a:r>
            <a:r>
              <a:rPr lang="ko-KR" altLang="en-US"/>
              <a:t>가지 원칙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비판 </a:t>
            </a:r>
            <a:r>
              <a:rPr lang="ko-KR" altLang="en-US" dirty="0"/>
              <a:t>엄금</a:t>
            </a:r>
          </a:p>
          <a:p>
            <a:pPr lvl="1"/>
            <a:r>
              <a:rPr lang="ko-KR" altLang="en-US" dirty="0" smtClean="0"/>
              <a:t>제출된 </a:t>
            </a:r>
            <a:r>
              <a:rPr lang="ko-KR" altLang="en-US" dirty="0"/>
              <a:t>안건의 비판은 회의를 마칠 때 까지는 삼가 한다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 smtClean="0"/>
              <a:t>비판을 </a:t>
            </a:r>
            <a:r>
              <a:rPr lang="ko-KR" altLang="en-US" dirty="0"/>
              <a:t>하게 되면 다음의 의견을 제시하지 않는다</a:t>
            </a:r>
            <a:r>
              <a:rPr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자유분방</a:t>
            </a:r>
            <a:endParaRPr lang="ko-KR" altLang="en-US" dirty="0"/>
          </a:p>
          <a:p>
            <a:pPr lvl="1"/>
            <a:r>
              <a:rPr lang="ko-KR" altLang="en-US" dirty="0" smtClean="0"/>
              <a:t>아이디어는 </a:t>
            </a:r>
            <a:r>
              <a:rPr lang="ko-KR" altLang="en-US" dirty="0"/>
              <a:t>분방한 것일수록 좋다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 smtClean="0"/>
              <a:t>고정관념에서 </a:t>
            </a:r>
            <a:r>
              <a:rPr lang="ko-KR" altLang="en-US" dirty="0"/>
              <a:t>벗어난다</a:t>
            </a:r>
          </a:p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양의 </a:t>
            </a:r>
            <a:r>
              <a:rPr lang="ko-KR" altLang="en-US" dirty="0"/>
              <a:t>추구</a:t>
            </a:r>
          </a:p>
          <a:p>
            <a:pPr lvl="1"/>
            <a:r>
              <a:rPr lang="ko-KR" altLang="en-US" dirty="0" smtClean="0"/>
              <a:t>안건의 </a:t>
            </a:r>
            <a:r>
              <a:rPr lang="ko-KR" altLang="en-US" dirty="0"/>
              <a:t>수가 많으면 많을수록 문제해결 가능성도 높다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 smtClean="0"/>
              <a:t>먼저 </a:t>
            </a:r>
            <a:r>
              <a:rPr lang="ko-KR" altLang="en-US" dirty="0"/>
              <a:t>질보다 양을 추구하라</a:t>
            </a:r>
            <a:r>
              <a:rPr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ko-KR" altLang="en-US" dirty="0" smtClean="0"/>
              <a:t>남의 </a:t>
            </a:r>
            <a:r>
              <a:rPr lang="ko-KR" altLang="en-US" dirty="0"/>
              <a:t>아이디어 확충 </a:t>
            </a:r>
            <a:r>
              <a:rPr lang="en-US" altLang="ko-KR" dirty="0"/>
              <a:t>(</a:t>
            </a:r>
            <a:r>
              <a:rPr lang="ko-KR" altLang="en-US"/>
              <a:t>연상의 활발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 smtClean="0"/>
              <a:t>타인의 </a:t>
            </a:r>
            <a:r>
              <a:rPr lang="ko-KR" altLang="en-US" dirty="0"/>
              <a:t>안건을 참고하여 더욱더 좋은 것으로 발전시킨다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2</a:t>
            </a:r>
            <a:r>
              <a:rPr lang="ko-KR" altLang="en-US"/>
              <a:t>가지 이상의 안건을 조합하여 다른 아이디어로 발전시키는 것이 좋다</a:t>
            </a:r>
          </a:p>
        </p:txBody>
      </p:sp>
    </p:spTree>
    <p:extLst>
      <p:ext uri="{BB962C8B-B14F-4D97-AF65-F5344CB8AC3E}">
        <p14:creationId xmlns:p14="http://schemas.microsoft.com/office/powerpoint/2010/main" val="176556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브레인스토밍 단계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ko-KR" altLang="en-US" dirty="0"/>
              <a:t>아이디어 </a:t>
            </a:r>
            <a:r>
              <a:rPr lang="ko-KR" altLang="en-US" dirty="0" smtClean="0"/>
              <a:t>도출</a:t>
            </a:r>
            <a:r>
              <a:rPr lang="en-US" altLang="ko-KR" dirty="0"/>
              <a:t>((Idea Generation</a:t>
            </a:r>
            <a:r>
              <a:rPr lang="en-US" altLang="ko-KR" dirty="0" smtClean="0"/>
              <a:t>))</a:t>
            </a:r>
          </a:p>
          <a:p>
            <a:pPr lvl="1"/>
            <a:r>
              <a:rPr lang="ko-KR" altLang="en-US" dirty="0" smtClean="0"/>
              <a:t>팀원이 모두 </a:t>
            </a:r>
            <a:r>
              <a:rPr lang="ko-KR" altLang="en-US" dirty="0"/>
              <a:t>볼 수 있도록 목적을 </a:t>
            </a:r>
            <a:r>
              <a:rPr lang="ko-KR" altLang="en-US" dirty="0" smtClean="0"/>
              <a:t>명기</a:t>
            </a:r>
            <a:endParaRPr lang="en-US" altLang="ko-KR" dirty="0" smtClean="0"/>
          </a:p>
          <a:p>
            <a:pPr lvl="1"/>
            <a:r>
              <a:rPr lang="ko-KR" altLang="en-US" dirty="0"/>
              <a:t>모든 팀원들 아이디어를 </a:t>
            </a:r>
            <a:r>
              <a:rPr lang="en-US" altLang="ko-KR" dirty="0"/>
              <a:t>Post It</a:t>
            </a:r>
            <a:r>
              <a:rPr lang="ko-KR" altLang="en-US"/>
              <a:t>에 </a:t>
            </a:r>
            <a:r>
              <a:rPr lang="ko-KR" altLang="en-US" smtClean="0"/>
              <a:t>작성</a:t>
            </a:r>
            <a:endParaRPr lang="en-US" altLang="ko-KR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dirty="0"/>
              <a:t>아이디어 </a:t>
            </a:r>
            <a:r>
              <a:rPr lang="ko-KR" altLang="en-US" dirty="0" smtClean="0"/>
              <a:t>분류</a:t>
            </a:r>
            <a:r>
              <a:rPr lang="en-US" altLang="ko-KR" dirty="0"/>
              <a:t>(Idea Clarification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/>
              <a:t>작성된 아이디어를 </a:t>
            </a:r>
            <a:r>
              <a:rPr lang="en-US" altLang="ko-KR" dirty="0"/>
              <a:t>Flip Chart</a:t>
            </a:r>
            <a:r>
              <a:rPr lang="ko-KR" altLang="en-US"/>
              <a:t>에 </a:t>
            </a:r>
            <a:r>
              <a:rPr lang="ko-KR" altLang="en-US" smtClean="0"/>
              <a:t>부착</a:t>
            </a:r>
            <a:endParaRPr lang="en-US" altLang="ko-KR" dirty="0" smtClean="0"/>
          </a:p>
          <a:p>
            <a:pPr lvl="1"/>
            <a:r>
              <a:rPr lang="ko-KR" altLang="en-US" dirty="0"/>
              <a:t>각각의 아이디어를 읽어가며 자유롭게 </a:t>
            </a:r>
            <a:r>
              <a:rPr lang="ko-KR" altLang="en-US" dirty="0" smtClean="0"/>
              <a:t>토론</a:t>
            </a:r>
            <a:endParaRPr lang="en-US" altLang="ko-KR" dirty="0" smtClean="0"/>
          </a:p>
          <a:p>
            <a:pPr lvl="1"/>
            <a:r>
              <a:rPr lang="ko-KR" altLang="en-US" dirty="0"/>
              <a:t>아이디어 </a:t>
            </a:r>
            <a:r>
              <a:rPr lang="en-US" altLang="ko-KR" dirty="0"/>
              <a:t>Build </a:t>
            </a:r>
            <a:r>
              <a:rPr lang="en-US" altLang="ko-KR" dirty="0" smtClean="0"/>
              <a:t>Up</a:t>
            </a:r>
          </a:p>
          <a:p>
            <a:pPr lvl="1"/>
            <a:r>
              <a:rPr lang="ko-KR" altLang="en-US" dirty="0"/>
              <a:t>제안된 아이디어를 유사한 항목으로 </a:t>
            </a:r>
            <a:r>
              <a:rPr lang="ko-KR" altLang="en-US" dirty="0" err="1" smtClean="0"/>
              <a:t>그룹핑</a:t>
            </a:r>
            <a:endParaRPr lang="en-US" altLang="ko-KR" dirty="0" smtClean="0"/>
          </a:p>
          <a:p>
            <a:pPr marL="457200" indent="-457200">
              <a:buFont typeface="+mj-lt"/>
              <a:buAutoNum type="arabicPeriod"/>
            </a:pPr>
            <a:r>
              <a:rPr lang="ko-KR" altLang="en-US" dirty="0"/>
              <a:t>아이디어 </a:t>
            </a:r>
            <a:r>
              <a:rPr lang="ko-KR" altLang="en-US" dirty="0" smtClean="0"/>
              <a:t>평가</a:t>
            </a:r>
            <a:r>
              <a:rPr lang="en-US" altLang="ko-KR" dirty="0"/>
              <a:t>(Idea Evaluation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평가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43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효과적인 </a:t>
            </a:r>
            <a:r>
              <a:rPr lang="ko-KR" altLang="en-US" dirty="0" err="1"/>
              <a:t>브레인스토밍을</a:t>
            </a:r>
            <a:r>
              <a:rPr lang="ko-KR" altLang="en-US" dirty="0"/>
              <a:t> 위한 준비사항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효과적인 </a:t>
            </a:r>
            <a:r>
              <a:rPr lang="ko-KR" altLang="en-US" dirty="0"/>
              <a:t>팀의 규모는 </a:t>
            </a:r>
            <a:r>
              <a:rPr lang="en-US" altLang="ko-KR" dirty="0"/>
              <a:t>5 ~ 10</a:t>
            </a:r>
            <a:r>
              <a:rPr lang="ko-KR" altLang="en-US"/>
              <a:t>명</a:t>
            </a:r>
          </a:p>
          <a:p>
            <a:r>
              <a:rPr lang="ko-KR" altLang="en-US" dirty="0" smtClean="0"/>
              <a:t>토의할 </a:t>
            </a:r>
            <a:r>
              <a:rPr lang="ko-KR" altLang="en-US" dirty="0"/>
              <a:t>주제를 사전에 배포 </a:t>
            </a:r>
            <a:r>
              <a:rPr lang="en-US" altLang="ko-KR" dirty="0"/>
              <a:t>(3~4</a:t>
            </a:r>
            <a:r>
              <a:rPr lang="ko-KR" altLang="en-US"/>
              <a:t>일 전</a:t>
            </a:r>
            <a:r>
              <a:rPr lang="en-US" altLang="ko-KR" dirty="0"/>
              <a:t>)</a:t>
            </a:r>
          </a:p>
          <a:p>
            <a:r>
              <a:rPr lang="ko-KR" altLang="en-US" dirty="0" err="1" smtClean="0"/>
              <a:t>브레인스토밍은</a:t>
            </a:r>
            <a:r>
              <a:rPr lang="ko-KR" altLang="en-US" dirty="0" smtClean="0"/>
              <a:t> </a:t>
            </a:r>
            <a:r>
              <a:rPr lang="en-US" altLang="ko-KR" dirty="0"/>
              <a:t>Cross Function Team</a:t>
            </a:r>
            <a:r>
              <a:rPr lang="ko-KR" altLang="en-US"/>
              <a:t>으로 구성</a:t>
            </a:r>
          </a:p>
          <a:p>
            <a:r>
              <a:rPr lang="ko-KR" altLang="en-US" dirty="0" smtClean="0"/>
              <a:t>자유로운 </a:t>
            </a:r>
            <a:r>
              <a:rPr lang="ko-KR" altLang="en-US" dirty="0"/>
              <a:t>토의가 가능한 좌석 배치</a:t>
            </a:r>
          </a:p>
          <a:p>
            <a:r>
              <a:rPr lang="ko-KR" altLang="en-US" dirty="0" smtClean="0"/>
              <a:t>제안된 </a:t>
            </a:r>
            <a:r>
              <a:rPr lang="ko-KR" altLang="en-US" dirty="0"/>
              <a:t>아이디어를 모두 공유할 수 있도록 </a:t>
            </a:r>
            <a:r>
              <a:rPr lang="en-US" altLang="ko-KR" dirty="0"/>
              <a:t>Flip Chart </a:t>
            </a:r>
            <a:r>
              <a:rPr lang="ko-KR" altLang="en-US"/>
              <a:t>나 </a:t>
            </a:r>
            <a:r>
              <a:rPr lang="en-US" altLang="ko-KR" dirty="0"/>
              <a:t>Board </a:t>
            </a:r>
            <a:r>
              <a:rPr lang="ko-KR" altLang="en-US"/>
              <a:t>활용</a:t>
            </a:r>
          </a:p>
        </p:txBody>
      </p:sp>
    </p:spTree>
    <p:extLst>
      <p:ext uri="{BB962C8B-B14F-4D97-AF65-F5344CB8AC3E}">
        <p14:creationId xmlns:p14="http://schemas.microsoft.com/office/powerpoint/2010/main" val="7739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415</Words>
  <Application>Microsoft Office PowerPoint</Application>
  <PresentationFormat>와이드스크린</PresentationFormat>
  <Paragraphs>102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창의적 사고와 브레인스토밍</vt:lpstr>
      <vt:lpstr>목차</vt:lpstr>
      <vt:lpstr>인간의 두뇌와 창의성</vt:lpstr>
      <vt:lpstr>브레인스토밍</vt:lpstr>
      <vt:lpstr>브레인스토밍</vt:lpstr>
      <vt:lpstr>브레인스토밍의 형태</vt:lpstr>
      <vt:lpstr>브레인스토밍의 4가지 원칙</vt:lpstr>
      <vt:lpstr>브레인스토밍 단계</vt:lpstr>
      <vt:lpstr>효과적인 브레인스토밍을 위한 준비사항</vt:lpstr>
      <vt:lpstr>대화식 브레인스토밍 계획과 진행</vt:lpstr>
    </vt:vector>
  </TitlesOfParts>
  <Company>HelloPT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창의적 사고</dc:title>
  <dc:creator>eunjin park</dc:creator>
  <cp:lastModifiedBy>박은진</cp:lastModifiedBy>
  <cp:revision>27</cp:revision>
  <dcterms:created xsi:type="dcterms:W3CDTF">2013-03-08T14:50:10Z</dcterms:created>
  <dcterms:modified xsi:type="dcterms:W3CDTF">2014-06-10T18:51:05Z</dcterms:modified>
</cp:coreProperties>
</file>