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" userDrawn="1">
          <p15:clr>
            <a:srgbClr val="A4A3A4"/>
          </p15:clr>
        </p15:guide>
        <p15:guide id="2" pos="346" userDrawn="1">
          <p15:clr>
            <a:srgbClr val="A4A3A4"/>
          </p15:clr>
        </p15:guide>
        <p15:guide id="3" pos="3974" userDrawn="1">
          <p15:clr>
            <a:srgbClr val="A4A3A4"/>
          </p15:clr>
        </p15:guide>
        <p15:guide id="4" orient="horz" pos="60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8497B0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950" y="48"/>
      </p:cViewPr>
      <p:guideLst>
        <p:guide orient="horz" pos="194"/>
        <p:guide pos="346"/>
        <p:guide pos="3974"/>
        <p:guide orient="horz" pos="60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5708-2EE1-4A11-BE13-25FCA5A74870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0AA5-1251-4280-841F-0735EC9A7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25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5708-2EE1-4A11-BE13-25FCA5A74870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0AA5-1251-4280-841F-0735EC9A7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42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5708-2EE1-4A11-BE13-25FCA5A74870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0AA5-1251-4280-841F-0735EC9A7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891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5708-2EE1-4A11-BE13-25FCA5A74870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0AA5-1251-4280-841F-0735EC9A7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76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5708-2EE1-4A11-BE13-25FCA5A74870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0AA5-1251-4280-841F-0735EC9A7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14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5708-2EE1-4A11-BE13-25FCA5A74870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0AA5-1251-4280-841F-0735EC9A7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39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5708-2EE1-4A11-BE13-25FCA5A74870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0AA5-1251-4280-841F-0735EC9A7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72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5708-2EE1-4A11-BE13-25FCA5A74870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0AA5-1251-4280-841F-0735EC9A7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65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5708-2EE1-4A11-BE13-25FCA5A74870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0AA5-1251-4280-841F-0735EC9A7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71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5708-2EE1-4A11-BE13-25FCA5A74870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0AA5-1251-4280-841F-0735EC9A7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46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5708-2EE1-4A11-BE13-25FCA5A74870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0AA5-1251-4280-841F-0735EC9A7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74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65708-2EE1-4A11-BE13-25FCA5A74870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00AA5-1251-4280-841F-0735EC9A7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73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BDB045-DB6A-42E3-BF91-A436ED1D43FA}"/>
              </a:ext>
            </a:extLst>
          </p:cNvPr>
          <p:cNvSpPr/>
          <p:nvPr/>
        </p:nvSpPr>
        <p:spPr>
          <a:xfrm>
            <a:off x="-3661064" y="69273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/>
              <a:t>http://www.kocca.kr/cop/ncont/view.do?menuNo=203415&amp;nttNo=1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BBA46-B792-4F3B-A6C7-791682848CC5}"/>
              </a:ext>
            </a:extLst>
          </p:cNvPr>
          <p:cNvSpPr txBox="1"/>
          <p:nvPr/>
        </p:nvSpPr>
        <p:spPr>
          <a:xfrm>
            <a:off x="452293" y="276999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미래의 일자리에 대해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12544-1DFB-40B7-BE22-1445878A6125}"/>
              </a:ext>
            </a:extLst>
          </p:cNvPr>
          <p:cNvSpPr txBox="1"/>
          <p:nvPr/>
        </p:nvSpPr>
        <p:spPr>
          <a:xfrm>
            <a:off x="452293" y="646331"/>
            <a:ext cx="62151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2016</a:t>
            </a:r>
            <a:r>
              <a:rPr lang="ko-KR" altLang="en-US"/>
              <a:t>년 다보스포럼에서 발표된 보고서 ‘직업의 미래</a:t>
            </a:r>
            <a:r>
              <a:rPr lang="en-US" altLang="ko-KR"/>
              <a:t>(The</a:t>
            </a:r>
          </a:p>
          <a:p>
            <a:r>
              <a:rPr lang="en-US" altLang="ko-KR"/>
              <a:t>Future of Jobs)’</a:t>
            </a:r>
            <a:r>
              <a:rPr lang="ko-KR" altLang="en-US"/>
              <a:t>에 의하면</a:t>
            </a:r>
            <a:r>
              <a:rPr lang="en-US" altLang="ko-KR"/>
              <a:t>, 4</a:t>
            </a:r>
            <a:r>
              <a:rPr lang="ko-KR" altLang="en-US"/>
              <a:t>차 산업혁명으로 </a:t>
            </a:r>
            <a:r>
              <a:rPr lang="en-US" altLang="ko-KR"/>
              <a:t>2020</a:t>
            </a:r>
            <a:r>
              <a:rPr lang="ko-KR" altLang="en-US"/>
              <a:t>년까지</a:t>
            </a:r>
          </a:p>
          <a:p>
            <a:r>
              <a:rPr lang="ko-KR" altLang="en-US"/>
              <a:t>약 </a:t>
            </a:r>
            <a:r>
              <a:rPr lang="en-US" altLang="ko-KR"/>
              <a:t>710</a:t>
            </a:r>
            <a:r>
              <a:rPr lang="ko-KR" altLang="en-US"/>
              <a:t>만 개의 일자리가 사라지고 로봇을 비롯한 신규기술이</a:t>
            </a:r>
          </a:p>
          <a:p>
            <a:r>
              <a:rPr lang="ko-KR" altLang="en-US"/>
              <a:t>만들어낼 일자리는 </a:t>
            </a:r>
            <a:r>
              <a:rPr lang="en-US" altLang="ko-KR"/>
              <a:t>200</a:t>
            </a:r>
            <a:r>
              <a:rPr lang="ko-KR" altLang="en-US"/>
              <a:t>만 개 정도가 될 것으로 예측하고 있</a:t>
            </a:r>
          </a:p>
          <a:p>
            <a:r>
              <a:rPr lang="ko-KR" altLang="en-US"/>
              <a:t>다</a:t>
            </a:r>
            <a:r>
              <a:rPr lang="en-US" altLang="ko-KR"/>
              <a:t>. </a:t>
            </a:r>
            <a:r>
              <a:rPr lang="ko-KR" altLang="en-US"/>
              <a:t>없어지는 일자리는 주로 사무직 및 관리직종에 집중되고</a:t>
            </a:r>
            <a:r>
              <a:rPr lang="en-US" altLang="ko-KR"/>
              <a:t>,</a:t>
            </a:r>
          </a:p>
          <a:p>
            <a:r>
              <a:rPr lang="ko-KR" altLang="en-US"/>
              <a:t>정보 및 커뮤니케이션 산업</a:t>
            </a:r>
            <a:r>
              <a:rPr lang="en-US" altLang="ko-KR"/>
              <a:t>, </a:t>
            </a:r>
            <a:r>
              <a:rPr lang="ko-KR" altLang="en-US"/>
              <a:t>미디어</a:t>
            </a:r>
            <a:r>
              <a:rPr lang="en-US" altLang="ko-KR"/>
              <a:t>, </a:t>
            </a:r>
            <a:r>
              <a:rPr lang="ko-KR" altLang="en-US"/>
              <a:t>엔터테인먼트 및 정보산</a:t>
            </a:r>
          </a:p>
          <a:p>
            <a:r>
              <a:rPr lang="ko-KR" altLang="en-US"/>
              <a:t>업 분야의 일자리는 상대적으로 늘어날 것이라 보고 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0863F-ECB6-417B-8879-C40029E10168}"/>
              </a:ext>
            </a:extLst>
          </p:cNvPr>
          <p:cNvSpPr txBox="1"/>
          <p:nvPr/>
        </p:nvSpPr>
        <p:spPr>
          <a:xfrm>
            <a:off x="452293" y="3046988"/>
            <a:ext cx="58689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/>
              <a:t>사라지는 직업들</a:t>
            </a:r>
            <a:r>
              <a:rPr lang="en-US" altLang="ko-KR" b="1"/>
              <a:t>,</a:t>
            </a:r>
            <a:r>
              <a:rPr lang="ko-KR" altLang="en-US" b="1"/>
              <a:t>인간만이 할 수 있는 일을 찾아라</a:t>
            </a:r>
          </a:p>
          <a:p>
            <a:r>
              <a:rPr lang="ko-KR" altLang="en-US"/>
              <a:t>전문가들의 평가를 근거로 인공지능</a:t>
            </a:r>
            <a:r>
              <a:rPr lang="en-US" altLang="ko-KR"/>
              <a:t>·</a:t>
            </a:r>
            <a:r>
              <a:rPr lang="ko-KR" altLang="en-US"/>
              <a:t>로봇기술의 직</a:t>
            </a:r>
          </a:p>
          <a:p>
            <a:r>
              <a:rPr lang="ko-KR" altLang="en-US"/>
              <a:t>업별 업무수행능력 대체비율을 구한 결과</a:t>
            </a:r>
            <a:r>
              <a:rPr lang="en-US" altLang="ko-KR"/>
              <a:t>, </a:t>
            </a:r>
            <a:r>
              <a:rPr lang="ko-KR" altLang="en-US"/>
              <a:t>청소원과 주방</a:t>
            </a:r>
          </a:p>
          <a:p>
            <a:r>
              <a:rPr lang="ko-KR" altLang="en-US"/>
              <a:t>보조원 등 직업능력 수준이 낮은 단순직 대체 가능성은</a:t>
            </a:r>
          </a:p>
          <a:p>
            <a:r>
              <a:rPr lang="ko-KR" altLang="en-US"/>
              <a:t>높게 나온 반면</a:t>
            </a:r>
            <a:r>
              <a:rPr lang="en-US" altLang="ko-KR"/>
              <a:t>, </a:t>
            </a:r>
            <a:r>
              <a:rPr lang="ko-KR" altLang="en-US"/>
              <a:t>회계사</a:t>
            </a:r>
            <a:r>
              <a:rPr lang="en-US" altLang="ko-KR"/>
              <a:t>, </a:t>
            </a:r>
            <a:r>
              <a:rPr lang="ko-KR" altLang="en-US"/>
              <a:t>항공기조종사 등 전문직 업무수</a:t>
            </a:r>
          </a:p>
          <a:p>
            <a:r>
              <a:rPr lang="ko-KR" altLang="en-US"/>
              <a:t>행능력 대체비율은 상대적으로 낮게 나타났다</a:t>
            </a:r>
            <a:r>
              <a:rPr lang="en-US" altLang="ko-KR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DF953-5DB1-4537-AD12-3A369C13374F}"/>
              </a:ext>
            </a:extLst>
          </p:cNvPr>
          <p:cNvSpPr txBox="1"/>
          <p:nvPr/>
        </p:nvSpPr>
        <p:spPr>
          <a:xfrm>
            <a:off x="452293" y="5447645"/>
            <a:ext cx="5856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/>
              <a:t>주목받는 해외의 새로운 직업들</a:t>
            </a:r>
          </a:p>
          <a:p>
            <a:r>
              <a:rPr lang="en-US" altLang="ko-KR" smtClean="0"/>
              <a:t>3D</a:t>
            </a:r>
            <a:r>
              <a:rPr lang="ko-KR" altLang="en-US"/>
              <a:t>프린팅 패션 디자이너</a:t>
            </a:r>
          </a:p>
          <a:p>
            <a:r>
              <a:rPr lang="ko-KR" altLang="en-US"/>
              <a:t>설계도를 컴퓨터에 입력한 뒤 플라스틱 액체 등의 원료로 입체적 물질을 만드는 </a:t>
            </a:r>
            <a:r>
              <a:rPr lang="en-US" altLang="ko-KR"/>
              <a:t>3D</a:t>
            </a:r>
            <a:r>
              <a:rPr lang="ko-KR" altLang="en-US"/>
              <a:t>프린팅을 이용해 의상을 디자인하는 사람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endParaRPr lang="en-US" altLang="ko-KR"/>
          </a:p>
          <a:p>
            <a:r>
              <a:rPr lang="ko-KR" altLang="en-US"/>
              <a:t>드론 공연 기획자</a:t>
            </a:r>
          </a:p>
          <a:p>
            <a:r>
              <a:rPr lang="en-US" altLang="ko-KR"/>
              <a:t>-</a:t>
            </a:r>
            <a:r>
              <a:rPr lang="ko-KR" altLang="en-US"/>
              <a:t>드론이 주연 또는 조연으로 참여해 공중에서 군무 등을 보여주는 공연 컨텐츠를 기획하고 연출하는 전문가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r>
              <a:rPr lang="ko-KR" altLang="en-US"/>
              <a:t>여행 비디오 창작자</a:t>
            </a:r>
          </a:p>
          <a:p>
            <a:r>
              <a:rPr lang="en-US" altLang="ko-KR"/>
              <a:t>-</a:t>
            </a:r>
            <a:r>
              <a:rPr lang="ko-KR" altLang="en-US"/>
              <a:t>여행지의 풍경과 문화 등을 영상으로 찍어 이를 다른 여행자들이 볼 수 있게 제공하는 사람</a:t>
            </a:r>
            <a:endParaRPr lang="ko-KR" alt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3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263D-712D-4662-8D2F-2F64E685EFB8}"/>
              </a:ext>
            </a:extLst>
          </p:cNvPr>
          <p:cNvSpPr txBox="1"/>
          <p:nvPr/>
        </p:nvSpPr>
        <p:spPr>
          <a:xfrm>
            <a:off x="438439" y="255729"/>
            <a:ext cx="357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/>
              <a:t>미래의 일자리에 대해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CB960-6659-403D-8CB0-22268820814B}"/>
              </a:ext>
            </a:extLst>
          </p:cNvPr>
          <p:cNvSpPr txBox="1"/>
          <p:nvPr/>
        </p:nvSpPr>
        <p:spPr>
          <a:xfrm>
            <a:off x="438439" y="778949"/>
            <a:ext cx="58702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/>
              <a:t>2016</a:t>
            </a:r>
            <a:r>
              <a:rPr lang="ko-KR" altLang="en-US" sz="1400"/>
              <a:t>년 다보스포럼에서 발표된 보고서 ‘직업의 미래</a:t>
            </a:r>
            <a:r>
              <a:rPr lang="en-US" altLang="ko-KR" sz="1400"/>
              <a:t>(The Future of Jobs)’</a:t>
            </a:r>
            <a:r>
              <a:rPr lang="ko-KR" altLang="en-US" sz="1400"/>
              <a:t>에 의하면</a:t>
            </a:r>
            <a:r>
              <a:rPr lang="en-US" altLang="ko-KR" sz="1400"/>
              <a:t>, 4</a:t>
            </a:r>
            <a:r>
              <a:rPr lang="ko-KR" altLang="en-US" sz="1400"/>
              <a:t>차 산업혁명으로 </a:t>
            </a:r>
            <a:r>
              <a:rPr lang="en-US" altLang="ko-KR" sz="1400"/>
              <a:t>2020</a:t>
            </a:r>
            <a:r>
              <a:rPr lang="ko-KR" altLang="en-US" sz="1400"/>
              <a:t>년까지 약 </a:t>
            </a:r>
            <a:r>
              <a:rPr lang="en-US" altLang="ko-KR" sz="1400"/>
              <a:t>710</a:t>
            </a:r>
            <a:r>
              <a:rPr lang="ko-KR" altLang="en-US" sz="1400"/>
              <a:t>만 개의 일자리가 사라지고 로봇을 비롯한 신규기술이 만들어낼 일자리는 </a:t>
            </a:r>
            <a:r>
              <a:rPr lang="en-US" altLang="ko-KR" sz="1400"/>
              <a:t>200</a:t>
            </a:r>
            <a:r>
              <a:rPr lang="ko-KR" altLang="en-US" sz="1400"/>
              <a:t>만 개 정도가 될 것으로 예측하고 있다</a:t>
            </a:r>
            <a:r>
              <a:rPr lang="en-US" altLang="ko-KR" sz="1400"/>
              <a:t>. </a:t>
            </a:r>
          </a:p>
          <a:p>
            <a:r>
              <a:rPr lang="ko-KR" altLang="en-US" sz="1400"/>
              <a:t>없어지는 일자리는 주로 사무직 및 관리직종에 집중되고</a:t>
            </a:r>
            <a:r>
              <a:rPr lang="en-US" altLang="ko-KR" sz="1400"/>
              <a:t>, </a:t>
            </a:r>
            <a:r>
              <a:rPr lang="ko-KR" altLang="en-US" sz="1400"/>
              <a:t>정보 및 커뮤니케이션 산업</a:t>
            </a:r>
            <a:r>
              <a:rPr lang="en-US" altLang="ko-KR" sz="1400"/>
              <a:t>, </a:t>
            </a:r>
            <a:r>
              <a:rPr lang="ko-KR" altLang="en-US" sz="1400"/>
              <a:t>미디어</a:t>
            </a:r>
            <a:r>
              <a:rPr lang="en-US" altLang="ko-KR" sz="1400"/>
              <a:t>, </a:t>
            </a:r>
            <a:r>
              <a:rPr lang="ko-KR" altLang="en-US" sz="1400"/>
              <a:t>엔터테인먼트 및 정보산업 분야의 일자리는 상대적으로 늘어날 것이라 보고 있다</a:t>
            </a:r>
            <a:r>
              <a:rPr lang="en-US" altLang="ko-KR" sz="1400"/>
              <a:t>.</a:t>
            </a:r>
            <a:endParaRPr lang="ko-KR" alt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27C7F-07C9-421D-8F7E-162D3717A5D7}"/>
              </a:ext>
            </a:extLst>
          </p:cNvPr>
          <p:cNvSpPr txBox="1"/>
          <p:nvPr/>
        </p:nvSpPr>
        <p:spPr>
          <a:xfrm>
            <a:off x="438439" y="2562078"/>
            <a:ext cx="4062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/>
              <a:t>사라지는 직업들</a:t>
            </a:r>
            <a:r>
              <a:rPr lang="en-US" altLang="ko-KR" sz="1400" b="1"/>
              <a:t>,</a:t>
            </a:r>
            <a:r>
              <a:rPr lang="ko-KR" altLang="en-US" sz="1400" b="1"/>
              <a:t>인간만이 할 수 있는 일을 찾아라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610436-FA55-404A-82AD-2F808A648477}"/>
              </a:ext>
            </a:extLst>
          </p:cNvPr>
          <p:cNvSpPr txBox="1"/>
          <p:nvPr/>
        </p:nvSpPr>
        <p:spPr>
          <a:xfrm>
            <a:off x="8358331" y="5267536"/>
            <a:ext cx="5856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/>
              <a:t>해외 콘텐츠 관련 직업들</a:t>
            </a:r>
          </a:p>
          <a:p>
            <a:endParaRPr lang="en-US" altLang="ko-KR" sz="1400"/>
          </a:p>
          <a:p>
            <a:r>
              <a:rPr lang="ko-KR" altLang="en-US" sz="1400"/>
              <a:t>드론 공연 기획자</a:t>
            </a:r>
          </a:p>
          <a:p>
            <a:r>
              <a:rPr lang="en-US" altLang="ko-KR" sz="1400"/>
              <a:t>-</a:t>
            </a:r>
            <a:r>
              <a:rPr lang="ko-KR" altLang="en-US" sz="1400"/>
              <a:t>드론이 주연 또는 조연으로 참여해 공중에서 군무 등을 보여주는 공연 컨텐츠를 기획하고 연출하는 전문가</a:t>
            </a:r>
            <a:r>
              <a:rPr lang="en-US" altLang="ko-KR" sz="1400"/>
              <a:t>.</a:t>
            </a:r>
          </a:p>
          <a:p>
            <a:endParaRPr lang="en-US" altLang="ko-KR" sz="1400"/>
          </a:p>
          <a:p>
            <a:r>
              <a:rPr lang="ko-KR" altLang="en-US" sz="1400"/>
              <a:t>여행 비디오 창작자</a:t>
            </a:r>
          </a:p>
          <a:p>
            <a:r>
              <a:rPr lang="en-US" altLang="ko-KR" sz="1400"/>
              <a:t>-</a:t>
            </a:r>
            <a:r>
              <a:rPr lang="ko-KR" altLang="en-US" sz="1400"/>
              <a:t>여행지의 풍경과 문화 등을 영상으로 찍어 이를 다른 여행자들이 볼 수 있게 제공하는 사람</a:t>
            </a:r>
            <a:endParaRPr lang="ko-KR" altLang="en-US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898F524-4FA5-4E64-998E-0A5A9679BA34}"/>
              </a:ext>
            </a:extLst>
          </p:cNvPr>
          <p:cNvSpPr/>
          <p:nvPr/>
        </p:nvSpPr>
        <p:spPr>
          <a:xfrm>
            <a:off x="7857547" y="2808299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ko-KR" altLang="en-US">
                <a:solidFill>
                  <a:schemeClr val="bg2">
                    <a:lumMod val="50000"/>
                  </a:schemeClr>
                </a:solidFill>
              </a:rPr>
              <a:t>인공지능</a:t>
            </a:r>
            <a:r>
              <a:rPr lang="en-US" altLang="ko-KR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ko-KR" altLang="en-US">
                <a:solidFill>
                  <a:schemeClr val="bg2">
                    <a:lumMod val="50000"/>
                  </a:schemeClr>
                </a:solidFill>
              </a:rPr>
              <a:t>로봇의 직업별 대체 비율</a:t>
            </a:r>
            <a:r>
              <a:rPr lang="en-US" altLang="ko-KR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ko-KR" altLang="en-US">
                <a:solidFill>
                  <a:schemeClr val="bg2">
                    <a:lumMod val="50000"/>
                  </a:schemeClr>
                </a:solidFill>
              </a:rPr>
              <a:t>표를 다이어그램으로</a:t>
            </a:r>
            <a:r>
              <a:rPr lang="en-US" altLang="ko-KR">
                <a:solidFill>
                  <a:schemeClr val="bg2">
                    <a:lumMod val="50000"/>
                  </a:schemeClr>
                </a:solidFill>
              </a:rPr>
              <a:t>? </a:t>
            </a:r>
            <a:r>
              <a:rPr lang="ko-KR" altLang="en-US">
                <a:solidFill>
                  <a:schemeClr val="bg2">
                    <a:lumMod val="50000"/>
                  </a:schemeClr>
                </a:solidFill>
              </a:rPr>
              <a:t>높은 비율로 하까</a:t>
            </a:r>
            <a:r>
              <a:rPr lang="en-US" altLang="ko-KR">
                <a:solidFill>
                  <a:schemeClr val="bg2">
                    <a:lumMod val="50000"/>
                  </a:schemeClr>
                </a:solidFill>
              </a:rPr>
              <a:t>?)</a:t>
            </a:r>
            <a:endParaRPr lang="ko-KR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2E6139F-CE96-4DD6-9227-D22301684FF4}"/>
              </a:ext>
            </a:extLst>
          </p:cNvPr>
          <p:cNvSpPr/>
          <p:nvPr/>
        </p:nvSpPr>
        <p:spPr>
          <a:xfrm>
            <a:off x="11055668" y="1579168"/>
            <a:ext cx="3429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/>
              <a:t>전문가들의 평가를 근거로 인공지능</a:t>
            </a:r>
            <a:r>
              <a:rPr lang="en-US" altLang="ko-KR"/>
              <a:t>·</a:t>
            </a:r>
            <a:r>
              <a:rPr lang="ko-KR" altLang="en-US"/>
              <a:t>로봇기술의 직업별 업무수행능력 </a:t>
            </a:r>
            <a:r>
              <a:rPr lang="en-US" altLang="ko-KR"/>
              <a:t/>
            </a:r>
            <a:br>
              <a:rPr lang="en-US" altLang="ko-KR"/>
            </a:br>
            <a:r>
              <a:rPr lang="ko-KR" altLang="en-US"/>
              <a:t>대체비율을 구한 결과</a:t>
            </a:r>
            <a:r>
              <a:rPr lang="en-US" altLang="ko-KR"/>
              <a:t>, </a:t>
            </a:r>
            <a:r>
              <a:rPr lang="ko-KR" altLang="en-US"/>
              <a:t>청소원과 주방보조원 등 직업능력 수준이 낮은 </a:t>
            </a:r>
            <a:r>
              <a:rPr lang="en-US" altLang="ko-KR"/>
              <a:t/>
            </a:r>
            <a:br>
              <a:rPr lang="en-US" altLang="ko-KR"/>
            </a:br>
            <a:r>
              <a:rPr lang="ko-KR" altLang="en-US"/>
              <a:t>단순직 대체 가능성은 높게 나온 반면</a:t>
            </a:r>
            <a:r>
              <a:rPr lang="en-US" altLang="ko-KR"/>
              <a:t>, </a:t>
            </a:r>
            <a:r>
              <a:rPr lang="ko-KR" altLang="en-US"/>
              <a:t>회계사</a:t>
            </a:r>
            <a:r>
              <a:rPr lang="en-US" altLang="ko-KR"/>
              <a:t>, </a:t>
            </a:r>
            <a:r>
              <a:rPr lang="ko-KR" altLang="en-US"/>
              <a:t>항공기조종사 등 </a:t>
            </a:r>
            <a:r>
              <a:rPr lang="en-US" altLang="ko-KR"/>
              <a:t/>
            </a:r>
            <a:br>
              <a:rPr lang="en-US" altLang="ko-KR"/>
            </a:br>
            <a:r>
              <a:rPr lang="ko-KR" altLang="en-US"/>
              <a:t>전문직 업무수 행능력 대체비율은 상대적으로 낮게 나타났다</a:t>
            </a:r>
            <a:r>
              <a:rPr lang="en-US" altLang="ko-KR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40B91-F6E3-4DE2-80AB-48C8852FBF82}"/>
              </a:ext>
            </a:extLst>
          </p:cNvPr>
          <p:cNvSpPr txBox="1"/>
          <p:nvPr/>
        </p:nvSpPr>
        <p:spPr>
          <a:xfrm>
            <a:off x="814188" y="3089371"/>
            <a:ext cx="2100255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chemeClr val="bg1"/>
                </a:solidFill>
              </a:rPr>
              <a:t>로봇이 대체하기 쉬운 일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DC17A21C-04DC-4759-8B8E-174460E2DD95}"/>
              </a:ext>
            </a:extLst>
          </p:cNvPr>
          <p:cNvSpPr/>
          <p:nvPr/>
        </p:nvSpPr>
        <p:spPr>
          <a:xfrm>
            <a:off x="813435" y="3546309"/>
            <a:ext cx="1014552" cy="1014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청소원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658E1D3-9BE4-4276-9883-E4AB6C8AAE64}"/>
              </a:ext>
            </a:extLst>
          </p:cNvPr>
          <p:cNvSpPr/>
          <p:nvPr/>
        </p:nvSpPr>
        <p:spPr>
          <a:xfrm>
            <a:off x="1900644" y="3546309"/>
            <a:ext cx="1014552" cy="1014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주방</a:t>
            </a:r>
            <a:r>
              <a:rPr lang="en-US" altLang="ko-KR" sz="1100"/>
              <a:t/>
            </a:r>
            <a:br>
              <a:rPr lang="en-US" altLang="ko-KR" sz="1100"/>
            </a:br>
            <a:r>
              <a:rPr lang="ko-KR" altLang="en-US" sz="1100"/>
              <a:t>보조원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AC86304-6342-4BCF-B5FD-E7F74DD687D1}"/>
              </a:ext>
            </a:extLst>
          </p:cNvPr>
          <p:cNvGrpSpPr/>
          <p:nvPr/>
        </p:nvGrpSpPr>
        <p:grpSpPr>
          <a:xfrm>
            <a:off x="3703814" y="3089371"/>
            <a:ext cx="2279791" cy="1471490"/>
            <a:chOff x="4028934" y="3008346"/>
            <a:chExt cx="2279791" cy="147149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890C2B-5752-41D2-AE5F-539BEC24B673}"/>
                </a:ext>
              </a:extLst>
            </p:cNvPr>
            <p:cNvSpPr txBox="1"/>
            <p:nvPr/>
          </p:nvSpPr>
          <p:spPr>
            <a:xfrm>
              <a:off x="4028934" y="3008346"/>
              <a:ext cx="2279791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400" b="1">
                  <a:solidFill>
                    <a:schemeClr val="bg1"/>
                  </a:solidFill>
                </a:rPr>
                <a:t>로봇이 대체하기 어려운 일</a:t>
              </a: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FCA306F-9EA9-4E2A-8AE8-B17A300EF822}"/>
                </a:ext>
              </a:extLst>
            </p:cNvPr>
            <p:cNvSpPr/>
            <p:nvPr/>
          </p:nvSpPr>
          <p:spPr>
            <a:xfrm>
              <a:off x="4117949" y="3465284"/>
              <a:ext cx="1014552" cy="10145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/>
                <a:t>회계사</a:t>
              </a: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7041179A-32D6-465F-8A16-8842EF332CE3}"/>
                </a:ext>
              </a:extLst>
            </p:cNvPr>
            <p:cNvSpPr/>
            <p:nvPr/>
          </p:nvSpPr>
          <p:spPr>
            <a:xfrm>
              <a:off x="5205158" y="3465284"/>
              <a:ext cx="1014552" cy="10145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/>
                <a:t>항공기</a:t>
              </a:r>
              <a:r>
                <a:rPr lang="en-US" altLang="ko-KR" sz="1100"/>
                <a:t/>
              </a:r>
              <a:br>
                <a:rPr lang="en-US" altLang="ko-KR" sz="1100"/>
              </a:br>
              <a:r>
                <a:rPr lang="ko-KR" altLang="en-US" sz="1100"/>
                <a:t>조종사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BF480E2-4BA1-4A96-B5B9-C3E9AFED2D71}"/>
              </a:ext>
            </a:extLst>
          </p:cNvPr>
          <p:cNvSpPr txBox="1"/>
          <p:nvPr/>
        </p:nvSpPr>
        <p:spPr>
          <a:xfrm>
            <a:off x="438439" y="5073973"/>
            <a:ext cx="2678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/>
              <a:t>주목받는 해외의 새로운 직업들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F9088E9-9681-4254-A9C2-AF89A73BF5D7}"/>
              </a:ext>
            </a:extLst>
          </p:cNvPr>
          <p:cNvSpPr/>
          <p:nvPr/>
        </p:nvSpPr>
        <p:spPr>
          <a:xfrm>
            <a:off x="2671445" y="5648325"/>
            <a:ext cx="1515110" cy="1515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ADC693DC-CD56-4338-B06A-640A338D62F6}"/>
              </a:ext>
            </a:extLst>
          </p:cNvPr>
          <p:cNvSpPr/>
          <p:nvPr/>
        </p:nvSpPr>
        <p:spPr>
          <a:xfrm>
            <a:off x="4793615" y="5648325"/>
            <a:ext cx="1515110" cy="1515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C55DEED-0F73-4127-AD50-6C4C3BA9FA6C}"/>
              </a:ext>
            </a:extLst>
          </p:cNvPr>
          <p:cNvSpPr/>
          <p:nvPr/>
        </p:nvSpPr>
        <p:spPr>
          <a:xfrm>
            <a:off x="508241" y="7402096"/>
            <a:ext cx="17895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/>
              <a:t>3D</a:t>
            </a:r>
            <a:r>
              <a:rPr lang="ko-KR" altLang="en-US" sz="1400" b="1"/>
              <a:t>프린팅 패션 디자이너</a:t>
            </a:r>
          </a:p>
          <a:p>
            <a:r>
              <a:rPr lang="ko-KR" altLang="en-US" sz="1400"/>
              <a:t>설계도를 컴퓨터에 입력한 뒤 </a:t>
            </a:r>
            <a:endParaRPr lang="en-US" altLang="ko-KR" sz="1400"/>
          </a:p>
          <a:p>
            <a:r>
              <a:rPr lang="ko-KR" altLang="en-US" sz="1400"/>
              <a:t>플라스틱 액체 등의 원료로 입체적 물질을 만드는 </a:t>
            </a:r>
            <a:r>
              <a:rPr lang="en-US" altLang="ko-KR" sz="1400"/>
              <a:t>3D</a:t>
            </a:r>
            <a:r>
              <a:rPr lang="ko-KR" altLang="en-US" sz="1400"/>
              <a:t>프린팅을 이용해 의상을 디자인하는 사람</a:t>
            </a:r>
            <a:r>
              <a:rPr lang="en-US" altLang="ko-KR" sz="1400"/>
              <a:t>.</a:t>
            </a:r>
          </a:p>
          <a:p>
            <a:endParaRPr lang="en-US" altLang="ko-KR" sz="140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49F82DC-A165-4A96-9512-62B0372AD5B2}"/>
              </a:ext>
            </a:extLst>
          </p:cNvPr>
          <p:cNvSpPr/>
          <p:nvPr/>
        </p:nvSpPr>
        <p:spPr>
          <a:xfrm>
            <a:off x="2534214" y="7402096"/>
            <a:ext cx="17895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/>
              <a:t>드론 공연 기획자</a:t>
            </a:r>
          </a:p>
          <a:p>
            <a:r>
              <a:rPr lang="ko-KR" altLang="en-US" sz="1400"/>
              <a:t>드론이 주연 또는 조연으로 참여해 공중에서 군무 등을 보여주는 공연 컨텐츠를 기획하고 연출하는 전문가</a:t>
            </a:r>
            <a:r>
              <a:rPr lang="en-US" altLang="ko-KR" sz="1400"/>
              <a:t>.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BB23280-5995-492A-9866-CAA501688051}"/>
              </a:ext>
            </a:extLst>
          </p:cNvPr>
          <p:cNvSpPr/>
          <p:nvPr/>
        </p:nvSpPr>
        <p:spPr>
          <a:xfrm>
            <a:off x="4656384" y="7402096"/>
            <a:ext cx="17895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/>
              <a:t>여행 비디오 창작자</a:t>
            </a:r>
          </a:p>
          <a:p>
            <a:r>
              <a:rPr lang="ko-KR" altLang="en-US" sz="1400"/>
              <a:t>여행지의 풍경과 문화 등을 영상으로 찍어 이를 다른 여행자들이 볼 수 있게 제공하는 사람</a:t>
            </a:r>
            <a:endParaRPr lang="ko-KR" altLang="en-US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355A0DD-427B-48AB-BCA7-D29F65184A1F}"/>
              </a:ext>
            </a:extLst>
          </p:cNvPr>
          <p:cNvSpPr/>
          <p:nvPr/>
        </p:nvSpPr>
        <p:spPr>
          <a:xfrm>
            <a:off x="438439" y="9543161"/>
            <a:ext cx="58702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>
                <a:solidFill>
                  <a:schemeClr val="bg2">
                    <a:lumMod val="50000"/>
                  </a:schemeClr>
                </a:solidFill>
              </a:rPr>
              <a:t>콘텐츠 전문 매거진 </a:t>
            </a:r>
            <a:r>
              <a:rPr lang="en-US" altLang="ko-KR" sz="105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ko-KR" altLang="en-US" sz="1050">
                <a:solidFill>
                  <a:schemeClr val="bg2">
                    <a:lumMod val="50000"/>
                  </a:schemeClr>
                </a:solidFill>
              </a:rPr>
              <a:t>앤 콘텐츠</a:t>
            </a:r>
            <a:r>
              <a:rPr lang="en-US" altLang="ko-KR" sz="1050">
                <a:solidFill>
                  <a:schemeClr val="bg2">
                    <a:lumMod val="50000"/>
                  </a:schemeClr>
                </a:solidFill>
              </a:rPr>
              <a:t>] 2017.07, </a:t>
            </a:r>
            <a:r>
              <a:rPr lang="ko-KR" altLang="en-US" sz="1050">
                <a:solidFill>
                  <a:schemeClr val="bg2">
                    <a:lumMod val="50000"/>
                  </a:schemeClr>
                </a:solidFill>
              </a:rPr>
              <a:t>한국 콘텐츠 진흥원 중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649473EC-B453-4F6F-9767-A1B4DB073A1E}"/>
              </a:ext>
            </a:extLst>
          </p:cNvPr>
          <p:cNvSpPr/>
          <p:nvPr/>
        </p:nvSpPr>
        <p:spPr>
          <a:xfrm>
            <a:off x="563156" y="5648325"/>
            <a:ext cx="1515110" cy="1515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10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263D-712D-4662-8D2F-2F64E685EFB8}"/>
              </a:ext>
            </a:extLst>
          </p:cNvPr>
          <p:cNvSpPr txBox="1"/>
          <p:nvPr/>
        </p:nvSpPr>
        <p:spPr>
          <a:xfrm>
            <a:off x="438439" y="186454"/>
            <a:ext cx="3651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300" dirty="0">
                <a:solidFill>
                  <a:schemeClr val="tx2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미래의 </a:t>
            </a:r>
            <a:r>
              <a:rPr lang="ko-KR" altLang="en-US" sz="3600" spc="-300" dirty="0">
                <a:solidFill>
                  <a:srgbClr val="FFC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일자리</a:t>
            </a:r>
            <a:r>
              <a:rPr lang="ko-KR" altLang="en-US" sz="3600" spc="-300" dirty="0">
                <a:solidFill>
                  <a:schemeClr val="tx2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 대해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CB960-6659-403D-8CB0-22268820814B}"/>
              </a:ext>
            </a:extLst>
          </p:cNvPr>
          <p:cNvSpPr txBox="1"/>
          <p:nvPr/>
        </p:nvSpPr>
        <p:spPr>
          <a:xfrm>
            <a:off x="470390" y="778949"/>
            <a:ext cx="58702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2016</a:t>
            </a:r>
            <a:r>
              <a:rPr lang="ko-KR" altLang="en-US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년 다보스포럼에서 발표된 보고서 ‘직업의 미래</a:t>
            </a:r>
            <a:r>
              <a:rPr lang="en-US" altLang="ko-KR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(The Future of Jobs)’</a:t>
            </a:r>
            <a:r>
              <a:rPr lang="ko-KR" altLang="en-US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에 의하면</a:t>
            </a:r>
            <a:r>
              <a:rPr lang="en-US" altLang="ko-KR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4</a:t>
            </a:r>
            <a:r>
              <a:rPr lang="ko-KR" altLang="en-US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차 산업혁명으로 </a:t>
            </a:r>
            <a:r>
              <a:rPr lang="en-US" altLang="ko-KR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2020</a:t>
            </a:r>
            <a:r>
              <a:rPr lang="ko-KR" altLang="en-US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년까지 약 </a:t>
            </a:r>
            <a:r>
              <a:rPr lang="en-US" altLang="ko-KR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710</a:t>
            </a:r>
            <a:r>
              <a:rPr lang="ko-KR" altLang="en-US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만 개의 일자리가 사라지고 로봇을 비롯한 </a:t>
            </a:r>
            <a:r>
              <a:rPr lang="ko-KR" altLang="en-US" sz="1400" spc="-13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신규기술이</a:t>
            </a:r>
            <a:r>
              <a:rPr lang="ko-KR" altLang="en-US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만들어낼 일자리는 </a:t>
            </a:r>
            <a:r>
              <a:rPr lang="en-US" altLang="ko-KR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200</a:t>
            </a:r>
            <a:r>
              <a:rPr lang="ko-KR" altLang="en-US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만 개 정도가 될 것으로 예측하고 있다</a:t>
            </a:r>
            <a:r>
              <a:rPr lang="en-US" altLang="ko-KR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ko-KR" altLang="en-US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없어지는 일자리는 주로 사무직 및 </a:t>
            </a:r>
            <a:r>
              <a:rPr lang="ko-KR" altLang="en-US" sz="1400" spc="-13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관리직종에</a:t>
            </a:r>
            <a:r>
              <a:rPr lang="ko-KR" altLang="en-US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집중되고</a:t>
            </a:r>
            <a:r>
              <a:rPr lang="en-US" altLang="ko-KR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정보 및 커뮤니케이션 산업</a:t>
            </a:r>
            <a:r>
              <a:rPr lang="en-US" altLang="ko-KR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미디어</a:t>
            </a:r>
            <a:r>
              <a:rPr lang="en-US" altLang="ko-KR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엔터테인먼트 및 정보산업 분야의 일자리는 상대적으로 늘어날 것이라 보고 있다</a:t>
            </a:r>
            <a:r>
              <a:rPr lang="en-US" altLang="ko-KR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.</a:t>
            </a:r>
            <a:endParaRPr lang="ko-KR" altLang="en-US" sz="1400" spc="-13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27C7F-07C9-421D-8F7E-162D3717A5D7}"/>
              </a:ext>
            </a:extLst>
          </p:cNvPr>
          <p:cNvSpPr txBox="1"/>
          <p:nvPr/>
        </p:nvSpPr>
        <p:spPr>
          <a:xfrm>
            <a:off x="438439" y="2228359"/>
            <a:ext cx="424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사라지는 직업들</a:t>
            </a:r>
            <a:r>
              <a:rPr lang="en-US" altLang="ko-KR" spc="-1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</a:t>
            </a:r>
            <a:r>
              <a:rPr lang="ko-KR" altLang="en-US" spc="-1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인간만이 할 수 있는 일을 찾아라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F480E2-4BA1-4A96-B5B9-C3E9AFED2D71}"/>
              </a:ext>
            </a:extLst>
          </p:cNvPr>
          <p:cNvSpPr txBox="1"/>
          <p:nvPr/>
        </p:nvSpPr>
        <p:spPr>
          <a:xfrm>
            <a:off x="438439" y="5157103"/>
            <a:ext cx="270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3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a typeface="KoPub돋움체 Bold" panose="02020603020101020101" pitchFamily="18" charset="-127"/>
              </a:rPr>
              <a:t>주목받는 해외의 새로운 </a:t>
            </a:r>
            <a:r>
              <a:rPr lang="ko-KR" altLang="en-US" spc="-13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a typeface="KoPub돋움체 Bold" panose="02020603020101020101" pitchFamily="18" charset="-127"/>
              </a:rPr>
              <a:t>직업들</a:t>
            </a:r>
            <a:endParaRPr lang="ko-KR" altLang="en-US" spc="-13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a typeface="KoPub돋움체 Bold" panose="02020603020101020101" pitchFamily="18" charset="-127"/>
            </a:endParaRPr>
          </a:p>
        </p:txBody>
      </p: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C406F13E-8CD1-492D-B7AF-F6E007AFA7C0}"/>
              </a:ext>
            </a:extLst>
          </p:cNvPr>
          <p:cNvGrpSpPr/>
          <p:nvPr/>
        </p:nvGrpSpPr>
        <p:grpSpPr>
          <a:xfrm>
            <a:off x="986804" y="2719916"/>
            <a:ext cx="1706400" cy="2027994"/>
            <a:chOff x="986804" y="2733771"/>
            <a:chExt cx="1706400" cy="20279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740B91-F6E3-4DE2-80AB-48C8852FBF82}"/>
                </a:ext>
              </a:extLst>
            </p:cNvPr>
            <p:cNvSpPr txBox="1"/>
            <p:nvPr/>
          </p:nvSpPr>
          <p:spPr>
            <a:xfrm>
              <a:off x="986804" y="2733771"/>
              <a:ext cx="1706400" cy="307777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spc="-1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로봇이 대체하기 쉬운 일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D0FEC9DB-AF82-4827-BBFD-9810AAFBC98D}"/>
                </a:ext>
              </a:extLst>
            </p:cNvPr>
            <p:cNvGrpSpPr/>
            <p:nvPr/>
          </p:nvGrpSpPr>
          <p:grpSpPr>
            <a:xfrm>
              <a:off x="987441" y="3225164"/>
              <a:ext cx="864380" cy="1428269"/>
              <a:chOff x="711215" y="3225164"/>
              <a:chExt cx="864380" cy="1428269"/>
            </a:xfrm>
          </p:grpSpPr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9B3B46FA-D49F-4785-9874-4C915041D540}"/>
                  </a:ext>
                </a:extLst>
              </p:cNvPr>
              <p:cNvGrpSpPr/>
              <p:nvPr/>
            </p:nvGrpSpPr>
            <p:grpSpPr>
              <a:xfrm>
                <a:off x="711215" y="3225164"/>
                <a:ext cx="864380" cy="930872"/>
                <a:chOff x="711215" y="3225164"/>
                <a:chExt cx="864380" cy="930872"/>
              </a:xfrm>
            </p:grpSpPr>
            <p:sp>
              <p:nvSpPr>
                <p:cNvPr id="23" name="Freeform 5">
                  <a:extLst>
                    <a:ext uri="{FF2B5EF4-FFF2-40B4-BE49-F238E27FC236}">
                      <a16:creationId xmlns:a16="http://schemas.microsoft.com/office/drawing/2014/main" id="{126B5D60-47D3-4915-ACA8-B771F1E9CE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28332" y="3850890"/>
                  <a:ext cx="247263" cy="277243"/>
                </a:xfrm>
                <a:custGeom>
                  <a:avLst/>
                  <a:gdLst>
                    <a:gd name="T0" fmla="*/ 2171 w 2286"/>
                    <a:gd name="T1" fmla="*/ 709 h 2555"/>
                    <a:gd name="T2" fmla="*/ 1217 w 2286"/>
                    <a:gd name="T3" fmla="*/ 709 h 2555"/>
                    <a:gd name="T4" fmla="*/ 332 w 2286"/>
                    <a:gd name="T5" fmla="*/ 62 h 2555"/>
                    <a:gd name="T6" fmla="*/ 63 w 2286"/>
                    <a:gd name="T7" fmla="*/ 104 h 2555"/>
                    <a:gd name="T8" fmla="*/ 104 w 2286"/>
                    <a:gd name="T9" fmla="*/ 373 h 2555"/>
                    <a:gd name="T10" fmla="*/ 561 w 2286"/>
                    <a:gd name="T11" fmla="*/ 709 h 2555"/>
                    <a:gd name="T12" fmla="*/ 257 w 2286"/>
                    <a:gd name="T13" fmla="*/ 709 h 2555"/>
                    <a:gd name="T14" fmla="*/ 153 w 2286"/>
                    <a:gd name="T15" fmla="*/ 833 h 2555"/>
                    <a:gd name="T16" fmla="*/ 434 w 2286"/>
                    <a:gd name="T17" fmla="*/ 2467 h 2555"/>
                    <a:gd name="T18" fmla="*/ 538 w 2286"/>
                    <a:gd name="T19" fmla="*/ 2555 h 2555"/>
                    <a:gd name="T20" fmla="*/ 1213 w 2286"/>
                    <a:gd name="T21" fmla="*/ 2555 h 2555"/>
                    <a:gd name="T22" fmla="*/ 1898 w 2286"/>
                    <a:gd name="T23" fmla="*/ 2555 h 2555"/>
                    <a:gd name="T24" fmla="*/ 2002 w 2286"/>
                    <a:gd name="T25" fmla="*/ 2466 h 2555"/>
                    <a:gd name="T26" fmla="*/ 2274 w 2286"/>
                    <a:gd name="T27" fmla="*/ 832 h 2555"/>
                    <a:gd name="T28" fmla="*/ 2171 w 2286"/>
                    <a:gd name="T29" fmla="*/ 709 h 2555"/>
                    <a:gd name="T30" fmla="*/ 1207 w 2286"/>
                    <a:gd name="T31" fmla="*/ 1280 h 2555"/>
                    <a:gd name="T32" fmla="*/ 1037 w 2286"/>
                    <a:gd name="T33" fmla="*/ 1155 h 2555"/>
                    <a:gd name="T34" fmla="*/ 1051 w 2286"/>
                    <a:gd name="T35" fmla="*/ 1065 h 2555"/>
                    <a:gd name="T36" fmla="*/ 1163 w 2286"/>
                    <a:gd name="T37" fmla="*/ 985 h 2555"/>
                    <a:gd name="T38" fmla="*/ 1303 w 2286"/>
                    <a:gd name="T39" fmla="*/ 1041 h 2555"/>
                    <a:gd name="T40" fmla="*/ 1333 w 2286"/>
                    <a:gd name="T41" fmla="*/ 1111 h 2555"/>
                    <a:gd name="T42" fmla="*/ 1207 w 2286"/>
                    <a:gd name="T43" fmla="*/ 1280 h 2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86" h="2555">
                      <a:moveTo>
                        <a:pt x="2171" y="709"/>
                      </a:moveTo>
                      <a:lnTo>
                        <a:pt x="1217" y="709"/>
                      </a:lnTo>
                      <a:lnTo>
                        <a:pt x="332" y="62"/>
                      </a:lnTo>
                      <a:cubicBezTo>
                        <a:pt x="246" y="0"/>
                        <a:pt x="125" y="18"/>
                        <a:pt x="63" y="104"/>
                      </a:cubicBezTo>
                      <a:cubicBezTo>
                        <a:pt x="0" y="190"/>
                        <a:pt x="18" y="311"/>
                        <a:pt x="104" y="373"/>
                      </a:cubicBezTo>
                      <a:lnTo>
                        <a:pt x="561" y="709"/>
                      </a:lnTo>
                      <a:lnTo>
                        <a:pt x="257" y="709"/>
                      </a:lnTo>
                      <a:cubicBezTo>
                        <a:pt x="191" y="709"/>
                        <a:pt x="141" y="769"/>
                        <a:pt x="153" y="833"/>
                      </a:cubicBezTo>
                      <a:lnTo>
                        <a:pt x="434" y="2467"/>
                      </a:lnTo>
                      <a:cubicBezTo>
                        <a:pt x="443" y="2518"/>
                        <a:pt x="486" y="2555"/>
                        <a:pt x="538" y="2555"/>
                      </a:cubicBezTo>
                      <a:lnTo>
                        <a:pt x="1213" y="2555"/>
                      </a:lnTo>
                      <a:lnTo>
                        <a:pt x="1898" y="2555"/>
                      </a:lnTo>
                      <a:cubicBezTo>
                        <a:pt x="1950" y="2555"/>
                        <a:pt x="1994" y="2518"/>
                        <a:pt x="2002" y="2466"/>
                      </a:cubicBezTo>
                      <a:lnTo>
                        <a:pt x="2274" y="832"/>
                      </a:lnTo>
                      <a:cubicBezTo>
                        <a:pt x="2286" y="768"/>
                        <a:pt x="2236" y="709"/>
                        <a:pt x="2171" y="709"/>
                      </a:cubicBezTo>
                      <a:close/>
                      <a:moveTo>
                        <a:pt x="1207" y="1280"/>
                      </a:moveTo>
                      <a:cubicBezTo>
                        <a:pt x="1125" y="1293"/>
                        <a:pt x="1049" y="1237"/>
                        <a:pt x="1037" y="1155"/>
                      </a:cubicBezTo>
                      <a:cubicBezTo>
                        <a:pt x="1032" y="1123"/>
                        <a:pt x="1038" y="1092"/>
                        <a:pt x="1051" y="1065"/>
                      </a:cubicBezTo>
                      <a:cubicBezTo>
                        <a:pt x="1072" y="1024"/>
                        <a:pt x="1113" y="992"/>
                        <a:pt x="1163" y="985"/>
                      </a:cubicBezTo>
                      <a:cubicBezTo>
                        <a:pt x="1218" y="976"/>
                        <a:pt x="1271" y="999"/>
                        <a:pt x="1303" y="1041"/>
                      </a:cubicBezTo>
                      <a:cubicBezTo>
                        <a:pt x="1319" y="1061"/>
                        <a:pt x="1329" y="1084"/>
                        <a:pt x="1333" y="1111"/>
                      </a:cubicBezTo>
                      <a:cubicBezTo>
                        <a:pt x="1345" y="1191"/>
                        <a:pt x="1290" y="1267"/>
                        <a:pt x="1207" y="128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endParaRPr>
                </a:p>
              </p:txBody>
            </p:sp>
            <p:sp>
              <p:nvSpPr>
                <p:cNvPr id="26" name="Freeform 6">
                  <a:extLst>
                    <a:ext uri="{FF2B5EF4-FFF2-40B4-BE49-F238E27FC236}">
                      <a16:creationId xmlns:a16="http://schemas.microsoft.com/office/drawing/2014/main" id="{505E4F7C-747A-461F-BBA7-151CE2FCF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7956" y="3225164"/>
                  <a:ext cx="249340" cy="218470"/>
                </a:xfrm>
                <a:custGeom>
                  <a:avLst/>
                  <a:gdLst>
                    <a:gd name="T0" fmla="*/ 336 w 2305"/>
                    <a:gd name="T1" fmla="*/ 2017 h 2017"/>
                    <a:gd name="T2" fmla="*/ 795 w 2305"/>
                    <a:gd name="T3" fmla="*/ 1896 h 2017"/>
                    <a:gd name="T4" fmla="*/ 595 w 2305"/>
                    <a:gd name="T5" fmla="*/ 1565 h 2017"/>
                    <a:gd name="T6" fmla="*/ 1153 w 2305"/>
                    <a:gd name="T7" fmla="*/ 1892 h 2017"/>
                    <a:gd name="T8" fmla="*/ 1711 w 2305"/>
                    <a:gd name="T9" fmla="*/ 1565 h 2017"/>
                    <a:gd name="T10" fmla="*/ 1511 w 2305"/>
                    <a:gd name="T11" fmla="*/ 1896 h 2017"/>
                    <a:gd name="T12" fmla="*/ 1970 w 2305"/>
                    <a:gd name="T13" fmla="*/ 2017 h 2017"/>
                    <a:gd name="T14" fmla="*/ 2297 w 2305"/>
                    <a:gd name="T15" fmla="*/ 1797 h 2017"/>
                    <a:gd name="T16" fmla="*/ 2271 w 2305"/>
                    <a:gd name="T17" fmla="*/ 1732 h 2017"/>
                    <a:gd name="T18" fmla="*/ 2019 w 2305"/>
                    <a:gd name="T19" fmla="*/ 1315 h 2017"/>
                    <a:gd name="T20" fmla="*/ 1153 w 2305"/>
                    <a:gd name="T21" fmla="*/ 0 h 2017"/>
                    <a:gd name="T22" fmla="*/ 287 w 2305"/>
                    <a:gd name="T23" fmla="*/ 1315 h 2017"/>
                    <a:gd name="T24" fmla="*/ 35 w 2305"/>
                    <a:gd name="T25" fmla="*/ 1732 h 2017"/>
                    <a:gd name="T26" fmla="*/ 9 w 2305"/>
                    <a:gd name="T27" fmla="*/ 1797 h 2017"/>
                    <a:gd name="T28" fmla="*/ 336 w 2305"/>
                    <a:gd name="T29" fmla="*/ 2017 h 2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05" h="2017">
                      <a:moveTo>
                        <a:pt x="336" y="2017"/>
                      </a:moveTo>
                      <a:cubicBezTo>
                        <a:pt x="554" y="2017"/>
                        <a:pt x="795" y="1896"/>
                        <a:pt x="795" y="1896"/>
                      </a:cubicBezTo>
                      <a:cubicBezTo>
                        <a:pt x="681" y="1829"/>
                        <a:pt x="623" y="1698"/>
                        <a:pt x="595" y="1565"/>
                      </a:cubicBezTo>
                      <a:cubicBezTo>
                        <a:pt x="714" y="1762"/>
                        <a:pt x="920" y="1892"/>
                        <a:pt x="1153" y="1892"/>
                      </a:cubicBezTo>
                      <a:cubicBezTo>
                        <a:pt x="1386" y="1892"/>
                        <a:pt x="1592" y="1762"/>
                        <a:pt x="1711" y="1565"/>
                      </a:cubicBezTo>
                      <a:cubicBezTo>
                        <a:pt x="1682" y="1699"/>
                        <a:pt x="1624" y="1829"/>
                        <a:pt x="1511" y="1896"/>
                      </a:cubicBezTo>
                      <a:cubicBezTo>
                        <a:pt x="1511" y="1896"/>
                        <a:pt x="1751" y="2017"/>
                        <a:pt x="1970" y="2017"/>
                      </a:cubicBezTo>
                      <a:cubicBezTo>
                        <a:pt x="2111" y="2017"/>
                        <a:pt x="2245" y="1966"/>
                        <a:pt x="2297" y="1797"/>
                      </a:cubicBezTo>
                      <a:cubicBezTo>
                        <a:pt x="2305" y="1771"/>
                        <a:pt x="2295" y="1744"/>
                        <a:pt x="2271" y="1732"/>
                      </a:cubicBezTo>
                      <a:cubicBezTo>
                        <a:pt x="2192" y="1690"/>
                        <a:pt x="2019" y="1567"/>
                        <a:pt x="2019" y="1315"/>
                      </a:cubicBezTo>
                      <a:cubicBezTo>
                        <a:pt x="2019" y="989"/>
                        <a:pt x="2100" y="0"/>
                        <a:pt x="1153" y="0"/>
                      </a:cubicBezTo>
                      <a:cubicBezTo>
                        <a:pt x="205" y="0"/>
                        <a:pt x="287" y="989"/>
                        <a:pt x="287" y="1315"/>
                      </a:cubicBezTo>
                      <a:cubicBezTo>
                        <a:pt x="287" y="1567"/>
                        <a:pt x="114" y="1690"/>
                        <a:pt x="35" y="1732"/>
                      </a:cubicBezTo>
                      <a:cubicBezTo>
                        <a:pt x="11" y="1745"/>
                        <a:pt x="0" y="1772"/>
                        <a:pt x="9" y="1797"/>
                      </a:cubicBezTo>
                      <a:cubicBezTo>
                        <a:pt x="61" y="1965"/>
                        <a:pt x="194" y="2017"/>
                        <a:pt x="336" y="2017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endParaRPr>
                </a:p>
              </p:txBody>
            </p:sp>
            <p:sp>
              <p:nvSpPr>
                <p:cNvPr id="32" name="Freeform 7">
                  <a:extLst>
                    <a:ext uri="{FF2B5EF4-FFF2-40B4-BE49-F238E27FC236}">
                      <a16:creationId xmlns:a16="http://schemas.microsoft.com/office/drawing/2014/main" id="{2F036F44-6EEE-4DFE-80D1-C0DD35BFE6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9447" y="3447196"/>
                  <a:ext cx="536082" cy="693998"/>
                </a:xfrm>
                <a:custGeom>
                  <a:avLst/>
                  <a:gdLst>
                    <a:gd name="T0" fmla="*/ 4790 w 4958"/>
                    <a:gd name="T1" fmla="*/ 2885 h 6402"/>
                    <a:gd name="T2" fmla="*/ 4855 w 4958"/>
                    <a:gd name="T3" fmla="*/ 2446 h 6402"/>
                    <a:gd name="T4" fmla="*/ 3352 w 4958"/>
                    <a:gd name="T5" fmla="*/ 426 h 6402"/>
                    <a:gd name="T6" fmla="*/ 1997 w 4958"/>
                    <a:gd name="T7" fmla="*/ 315 h 6402"/>
                    <a:gd name="T8" fmla="*/ 752 w 4958"/>
                    <a:gd name="T9" fmla="*/ 1242 h 6402"/>
                    <a:gd name="T10" fmla="*/ 0 w 4958"/>
                    <a:gd name="T11" fmla="*/ 826 h 6402"/>
                    <a:gd name="T12" fmla="*/ 0 w 4958"/>
                    <a:gd name="T13" fmla="*/ 1543 h 6402"/>
                    <a:gd name="T14" fmla="*/ 625 w 4958"/>
                    <a:gd name="T15" fmla="*/ 1890 h 6402"/>
                    <a:gd name="T16" fmla="*/ 777 w 4958"/>
                    <a:gd name="T17" fmla="*/ 1929 h 6402"/>
                    <a:gd name="T18" fmla="*/ 965 w 4958"/>
                    <a:gd name="T19" fmla="*/ 1867 h 6402"/>
                    <a:gd name="T20" fmla="*/ 1674 w 4958"/>
                    <a:gd name="T21" fmla="*/ 1339 h 6402"/>
                    <a:gd name="T22" fmla="*/ 1674 w 4958"/>
                    <a:gd name="T23" fmla="*/ 2118 h 6402"/>
                    <a:gd name="T24" fmla="*/ 923 w 4958"/>
                    <a:gd name="T25" fmla="*/ 4213 h 6402"/>
                    <a:gd name="T26" fmla="*/ 1024 w 4958"/>
                    <a:gd name="T27" fmla="*/ 4358 h 6402"/>
                    <a:gd name="T28" fmla="*/ 1674 w 4958"/>
                    <a:gd name="T29" fmla="*/ 4358 h 6402"/>
                    <a:gd name="T30" fmla="*/ 1674 w 4958"/>
                    <a:gd name="T31" fmla="*/ 5980 h 6402"/>
                    <a:gd name="T32" fmla="*/ 2096 w 4958"/>
                    <a:gd name="T33" fmla="*/ 6402 h 6402"/>
                    <a:gd name="T34" fmla="*/ 2517 w 4958"/>
                    <a:gd name="T35" fmla="*/ 5980 h 6402"/>
                    <a:gd name="T36" fmla="*/ 2517 w 4958"/>
                    <a:gd name="T37" fmla="*/ 4356 h 6402"/>
                    <a:gd name="T38" fmla="*/ 2720 w 4958"/>
                    <a:gd name="T39" fmla="*/ 4356 h 6402"/>
                    <a:gd name="T40" fmla="*/ 2720 w 4958"/>
                    <a:gd name="T41" fmla="*/ 5978 h 6402"/>
                    <a:gd name="T42" fmla="*/ 3142 w 4958"/>
                    <a:gd name="T43" fmla="*/ 6400 h 6402"/>
                    <a:gd name="T44" fmla="*/ 3564 w 4958"/>
                    <a:gd name="T45" fmla="*/ 5978 h 6402"/>
                    <a:gd name="T46" fmla="*/ 3564 w 4958"/>
                    <a:gd name="T47" fmla="*/ 4356 h 6402"/>
                    <a:gd name="T48" fmla="*/ 4214 w 4958"/>
                    <a:gd name="T49" fmla="*/ 4356 h 6402"/>
                    <a:gd name="T50" fmla="*/ 4314 w 4958"/>
                    <a:gd name="T51" fmla="*/ 4211 h 6402"/>
                    <a:gd name="T52" fmla="*/ 3564 w 4958"/>
                    <a:gd name="T53" fmla="*/ 2116 h 6402"/>
                    <a:gd name="T54" fmla="*/ 3564 w 4958"/>
                    <a:gd name="T55" fmla="*/ 1758 h 6402"/>
                    <a:gd name="T56" fmla="*/ 4353 w 4958"/>
                    <a:gd name="T57" fmla="*/ 2820 h 6402"/>
                    <a:gd name="T58" fmla="*/ 4606 w 4958"/>
                    <a:gd name="T59" fmla="*/ 2946 h 6402"/>
                    <a:gd name="T60" fmla="*/ 4790 w 4958"/>
                    <a:gd name="T61" fmla="*/ 2885 h 6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958" h="6402">
                      <a:moveTo>
                        <a:pt x="4790" y="2885"/>
                      </a:moveTo>
                      <a:cubicBezTo>
                        <a:pt x="4929" y="2782"/>
                        <a:pt x="4958" y="2585"/>
                        <a:pt x="4855" y="2446"/>
                      </a:cubicBezTo>
                      <a:lnTo>
                        <a:pt x="3352" y="426"/>
                      </a:lnTo>
                      <a:cubicBezTo>
                        <a:pt x="3032" y="0"/>
                        <a:pt x="2395" y="19"/>
                        <a:pt x="1997" y="315"/>
                      </a:cubicBezTo>
                      <a:cubicBezTo>
                        <a:pt x="1996" y="316"/>
                        <a:pt x="752" y="1242"/>
                        <a:pt x="752" y="1242"/>
                      </a:cubicBezTo>
                      <a:lnTo>
                        <a:pt x="0" y="826"/>
                      </a:lnTo>
                      <a:lnTo>
                        <a:pt x="0" y="1543"/>
                      </a:lnTo>
                      <a:lnTo>
                        <a:pt x="625" y="1890"/>
                      </a:lnTo>
                      <a:cubicBezTo>
                        <a:pt x="672" y="1916"/>
                        <a:pt x="725" y="1929"/>
                        <a:pt x="777" y="1929"/>
                      </a:cubicBezTo>
                      <a:cubicBezTo>
                        <a:pt x="843" y="1929"/>
                        <a:pt x="910" y="1908"/>
                        <a:pt x="965" y="1867"/>
                      </a:cubicBezTo>
                      <a:lnTo>
                        <a:pt x="1674" y="1339"/>
                      </a:lnTo>
                      <a:lnTo>
                        <a:pt x="1674" y="2118"/>
                      </a:lnTo>
                      <a:lnTo>
                        <a:pt x="923" y="4213"/>
                      </a:lnTo>
                      <a:cubicBezTo>
                        <a:pt x="897" y="4283"/>
                        <a:pt x="949" y="4358"/>
                        <a:pt x="1024" y="4358"/>
                      </a:cubicBezTo>
                      <a:lnTo>
                        <a:pt x="1674" y="4358"/>
                      </a:lnTo>
                      <a:lnTo>
                        <a:pt x="1674" y="5980"/>
                      </a:lnTo>
                      <a:cubicBezTo>
                        <a:pt x="1674" y="6213"/>
                        <a:pt x="1863" y="6402"/>
                        <a:pt x="2096" y="6402"/>
                      </a:cubicBezTo>
                      <a:cubicBezTo>
                        <a:pt x="2329" y="6402"/>
                        <a:pt x="2517" y="6213"/>
                        <a:pt x="2517" y="5980"/>
                      </a:cubicBezTo>
                      <a:lnTo>
                        <a:pt x="2517" y="4356"/>
                      </a:lnTo>
                      <a:lnTo>
                        <a:pt x="2720" y="4356"/>
                      </a:lnTo>
                      <a:lnTo>
                        <a:pt x="2720" y="5978"/>
                      </a:lnTo>
                      <a:cubicBezTo>
                        <a:pt x="2720" y="6211"/>
                        <a:pt x="2909" y="6400"/>
                        <a:pt x="3142" y="6400"/>
                      </a:cubicBezTo>
                      <a:cubicBezTo>
                        <a:pt x="3375" y="6400"/>
                        <a:pt x="3564" y="6211"/>
                        <a:pt x="3564" y="5978"/>
                      </a:cubicBezTo>
                      <a:lnTo>
                        <a:pt x="3564" y="4356"/>
                      </a:lnTo>
                      <a:lnTo>
                        <a:pt x="4214" y="4356"/>
                      </a:lnTo>
                      <a:cubicBezTo>
                        <a:pt x="4289" y="4356"/>
                        <a:pt x="4341" y="4282"/>
                        <a:pt x="4314" y="4211"/>
                      </a:cubicBezTo>
                      <a:lnTo>
                        <a:pt x="3564" y="2116"/>
                      </a:lnTo>
                      <a:lnTo>
                        <a:pt x="3564" y="1758"/>
                      </a:lnTo>
                      <a:lnTo>
                        <a:pt x="4353" y="2820"/>
                      </a:lnTo>
                      <a:cubicBezTo>
                        <a:pt x="4415" y="2902"/>
                        <a:pt x="4509" y="2946"/>
                        <a:pt x="4606" y="2946"/>
                      </a:cubicBezTo>
                      <a:cubicBezTo>
                        <a:pt x="4669" y="2947"/>
                        <a:pt x="4734" y="2927"/>
                        <a:pt x="4790" y="2885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endParaRPr>
                </a:p>
              </p:txBody>
            </p:sp>
            <p:sp>
              <p:nvSpPr>
                <p:cNvPr id="33" name="Freeform 8">
                  <a:extLst>
                    <a:ext uri="{FF2B5EF4-FFF2-40B4-BE49-F238E27FC236}">
                      <a16:creationId xmlns:a16="http://schemas.microsoft.com/office/drawing/2014/main" id="{32423BC8-E20B-4D0E-B903-B94F7BB21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565" y="3262565"/>
                  <a:ext cx="39479" cy="643833"/>
                </a:xfrm>
                <a:custGeom>
                  <a:avLst/>
                  <a:gdLst>
                    <a:gd name="T0" fmla="*/ 363 w 363"/>
                    <a:gd name="T1" fmla="*/ 5937 h 5937"/>
                    <a:gd name="T2" fmla="*/ 363 w 363"/>
                    <a:gd name="T3" fmla="*/ 3148 h 5937"/>
                    <a:gd name="T4" fmla="*/ 363 w 363"/>
                    <a:gd name="T5" fmla="*/ 2910 h 5937"/>
                    <a:gd name="T6" fmla="*/ 363 w 363"/>
                    <a:gd name="T7" fmla="*/ 181 h 5937"/>
                    <a:gd name="T8" fmla="*/ 181 w 363"/>
                    <a:gd name="T9" fmla="*/ 0 h 5937"/>
                    <a:gd name="T10" fmla="*/ 0 w 363"/>
                    <a:gd name="T11" fmla="*/ 181 h 5937"/>
                    <a:gd name="T12" fmla="*/ 0 w 363"/>
                    <a:gd name="T13" fmla="*/ 5916 h 5937"/>
                    <a:gd name="T14" fmla="*/ 139 w 363"/>
                    <a:gd name="T15" fmla="*/ 5903 h 5937"/>
                    <a:gd name="T16" fmla="*/ 363 w 363"/>
                    <a:gd name="T17" fmla="*/ 5937 h 5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3" h="5937">
                      <a:moveTo>
                        <a:pt x="363" y="5937"/>
                      </a:moveTo>
                      <a:lnTo>
                        <a:pt x="363" y="3148"/>
                      </a:lnTo>
                      <a:lnTo>
                        <a:pt x="363" y="2910"/>
                      </a:lnTo>
                      <a:lnTo>
                        <a:pt x="363" y="181"/>
                      </a:lnTo>
                      <a:cubicBezTo>
                        <a:pt x="363" y="81"/>
                        <a:pt x="281" y="0"/>
                        <a:pt x="181" y="0"/>
                      </a:cubicBezTo>
                      <a:cubicBezTo>
                        <a:pt x="82" y="0"/>
                        <a:pt x="0" y="81"/>
                        <a:pt x="0" y="181"/>
                      </a:cubicBezTo>
                      <a:lnTo>
                        <a:pt x="0" y="5916"/>
                      </a:lnTo>
                      <a:cubicBezTo>
                        <a:pt x="45" y="5907"/>
                        <a:pt x="93" y="5903"/>
                        <a:pt x="139" y="5903"/>
                      </a:cubicBezTo>
                      <a:cubicBezTo>
                        <a:pt x="215" y="5903"/>
                        <a:pt x="291" y="5915"/>
                        <a:pt x="363" y="5937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endParaRPr>
                </a:p>
              </p:txBody>
            </p:sp>
            <p:sp>
              <p:nvSpPr>
                <p:cNvPr id="35" name="Freeform 9">
                  <a:extLst>
                    <a:ext uri="{FF2B5EF4-FFF2-40B4-BE49-F238E27FC236}">
                      <a16:creationId xmlns:a16="http://schemas.microsoft.com/office/drawing/2014/main" id="{D82B0EA1-3747-49D7-9886-AA5CB175E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215" y="3965765"/>
                  <a:ext cx="240139" cy="190271"/>
                </a:xfrm>
                <a:custGeom>
                  <a:avLst/>
                  <a:gdLst>
                    <a:gd name="T0" fmla="*/ 2155 w 2221"/>
                    <a:gd name="T1" fmla="*/ 1533 h 1755"/>
                    <a:gd name="T2" fmla="*/ 1612 w 2221"/>
                    <a:gd name="T3" fmla="*/ 702 h 1755"/>
                    <a:gd name="T4" fmla="*/ 1292 w 2221"/>
                    <a:gd name="T5" fmla="*/ 90 h 1755"/>
                    <a:gd name="T6" fmla="*/ 917 w 2221"/>
                    <a:gd name="T7" fmla="*/ 5 h 1755"/>
                    <a:gd name="T8" fmla="*/ 791 w 2221"/>
                    <a:gd name="T9" fmla="*/ 0 h 1755"/>
                    <a:gd name="T10" fmla="*/ 735 w 2221"/>
                    <a:gd name="T11" fmla="*/ 1 h 1755"/>
                    <a:gd name="T12" fmla="*/ 214 w 2221"/>
                    <a:gd name="T13" fmla="*/ 122 h 1755"/>
                    <a:gd name="T14" fmla="*/ 19 w 2221"/>
                    <a:gd name="T15" fmla="*/ 570 h 1755"/>
                    <a:gd name="T16" fmla="*/ 1396 w 2221"/>
                    <a:gd name="T17" fmla="*/ 1755 h 1755"/>
                    <a:gd name="T18" fmla="*/ 2136 w 2221"/>
                    <a:gd name="T19" fmla="*/ 1676 h 1755"/>
                    <a:gd name="T20" fmla="*/ 2155 w 2221"/>
                    <a:gd name="T21" fmla="*/ 1533 h 1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21" h="1755">
                      <a:moveTo>
                        <a:pt x="2155" y="1533"/>
                      </a:moveTo>
                      <a:cubicBezTo>
                        <a:pt x="1856" y="1384"/>
                        <a:pt x="1612" y="1093"/>
                        <a:pt x="1612" y="702"/>
                      </a:cubicBezTo>
                      <a:cubicBezTo>
                        <a:pt x="1612" y="311"/>
                        <a:pt x="1383" y="141"/>
                        <a:pt x="1292" y="90"/>
                      </a:cubicBezTo>
                      <a:cubicBezTo>
                        <a:pt x="1182" y="47"/>
                        <a:pt x="1055" y="17"/>
                        <a:pt x="917" y="5"/>
                      </a:cubicBezTo>
                      <a:cubicBezTo>
                        <a:pt x="876" y="2"/>
                        <a:pt x="833" y="0"/>
                        <a:pt x="791" y="0"/>
                      </a:cubicBezTo>
                      <a:cubicBezTo>
                        <a:pt x="773" y="0"/>
                        <a:pt x="754" y="0"/>
                        <a:pt x="735" y="1"/>
                      </a:cubicBezTo>
                      <a:cubicBezTo>
                        <a:pt x="538" y="8"/>
                        <a:pt x="356" y="52"/>
                        <a:pt x="214" y="122"/>
                      </a:cubicBezTo>
                      <a:cubicBezTo>
                        <a:pt x="0" y="265"/>
                        <a:pt x="19" y="570"/>
                        <a:pt x="19" y="570"/>
                      </a:cubicBezTo>
                      <a:cubicBezTo>
                        <a:pt x="19" y="1540"/>
                        <a:pt x="747" y="1755"/>
                        <a:pt x="1396" y="1755"/>
                      </a:cubicBezTo>
                      <a:cubicBezTo>
                        <a:pt x="1681" y="1755"/>
                        <a:pt x="1951" y="1714"/>
                        <a:pt x="2136" y="1676"/>
                      </a:cubicBezTo>
                      <a:cubicBezTo>
                        <a:pt x="2208" y="1662"/>
                        <a:pt x="2221" y="1566"/>
                        <a:pt x="2155" y="1533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endParaRPr>
                </a:p>
              </p:txBody>
            </p:sp>
            <p:sp>
              <p:nvSpPr>
                <p:cNvPr id="36" name="Freeform 10">
                  <a:extLst>
                    <a:ext uri="{FF2B5EF4-FFF2-40B4-BE49-F238E27FC236}">
                      <a16:creationId xmlns:a16="http://schemas.microsoft.com/office/drawing/2014/main" id="{45E752C2-BFF8-4035-B68F-403998AF9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881" y="3923318"/>
                  <a:ext cx="89644" cy="27309"/>
                </a:xfrm>
                <a:custGeom>
                  <a:avLst/>
                  <a:gdLst>
                    <a:gd name="T0" fmla="*/ 242 w 831"/>
                    <a:gd name="T1" fmla="*/ 212 h 254"/>
                    <a:gd name="T2" fmla="*/ 355 w 831"/>
                    <a:gd name="T3" fmla="*/ 204 h 254"/>
                    <a:gd name="T4" fmla="*/ 415 w 831"/>
                    <a:gd name="T5" fmla="*/ 203 h 254"/>
                    <a:gd name="T6" fmla="*/ 553 w 831"/>
                    <a:gd name="T7" fmla="*/ 209 h 254"/>
                    <a:gd name="T8" fmla="*/ 667 w 831"/>
                    <a:gd name="T9" fmla="*/ 221 h 254"/>
                    <a:gd name="T10" fmla="*/ 760 w 831"/>
                    <a:gd name="T11" fmla="*/ 238 h 254"/>
                    <a:gd name="T12" fmla="*/ 831 w 831"/>
                    <a:gd name="T13" fmla="*/ 254 h 254"/>
                    <a:gd name="T14" fmla="*/ 789 w 831"/>
                    <a:gd name="T15" fmla="*/ 179 h 254"/>
                    <a:gd name="T16" fmla="*/ 722 w 831"/>
                    <a:gd name="T17" fmla="*/ 99 h 254"/>
                    <a:gd name="T18" fmla="*/ 665 w 831"/>
                    <a:gd name="T19" fmla="*/ 59 h 254"/>
                    <a:gd name="T20" fmla="*/ 640 w 831"/>
                    <a:gd name="T21" fmla="*/ 47 h 254"/>
                    <a:gd name="T22" fmla="*/ 416 w 831"/>
                    <a:gd name="T23" fmla="*/ 0 h 254"/>
                    <a:gd name="T24" fmla="*/ 277 w 831"/>
                    <a:gd name="T25" fmla="*/ 18 h 254"/>
                    <a:gd name="T26" fmla="*/ 191 w 831"/>
                    <a:gd name="T27" fmla="*/ 48 h 254"/>
                    <a:gd name="T28" fmla="*/ 166 w 831"/>
                    <a:gd name="T29" fmla="*/ 59 h 254"/>
                    <a:gd name="T30" fmla="*/ 107 w 831"/>
                    <a:gd name="T31" fmla="*/ 101 h 254"/>
                    <a:gd name="T32" fmla="*/ 0 w 831"/>
                    <a:gd name="T33" fmla="*/ 254 h 254"/>
                    <a:gd name="T34" fmla="*/ 147 w 831"/>
                    <a:gd name="T35" fmla="*/ 223 h 254"/>
                    <a:gd name="T36" fmla="*/ 242 w 831"/>
                    <a:gd name="T37" fmla="*/ 212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31" h="254">
                      <a:moveTo>
                        <a:pt x="242" y="212"/>
                      </a:moveTo>
                      <a:cubicBezTo>
                        <a:pt x="279" y="208"/>
                        <a:pt x="317" y="205"/>
                        <a:pt x="355" y="204"/>
                      </a:cubicBezTo>
                      <a:cubicBezTo>
                        <a:pt x="375" y="203"/>
                        <a:pt x="395" y="203"/>
                        <a:pt x="415" y="203"/>
                      </a:cubicBezTo>
                      <a:cubicBezTo>
                        <a:pt x="462" y="203"/>
                        <a:pt x="508" y="205"/>
                        <a:pt x="553" y="209"/>
                      </a:cubicBezTo>
                      <a:cubicBezTo>
                        <a:pt x="592" y="212"/>
                        <a:pt x="630" y="216"/>
                        <a:pt x="667" y="221"/>
                      </a:cubicBezTo>
                      <a:cubicBezTo>
                        <a:pt x="699" y="226"/>
                        <a:pt x="729" y="231"/>
                        <a:pt x="760" y="238"/>
                      </a:cubicBezTo>
                      <a:lnTo>
                        <a:pt x="831" y="254"/>
                      </a:lnTo>
                      <a:cubicBezTo>
                        <a:pt x="818" y="227"/>
                        <a:pt x="805" y="202"/>
                        <a:pt x="789" y="179"/>
                      </a:cubicBezTo>
                      <a:cubicBezTo>
                        <a:pt x="768" y="148"/>
                        <a:pt x="746" y="121"/>
                        <a:pt x="722" y="99"/>
                      </a:cubicBezTo>
                      <a:cubicBezTo>
                        <a:pt x="704" y="83"/>
                        <a:pt x="685" y="69"/>
                        <a:pt x="665" y="59"/>
                      </a:cubicBezTo>
                      <a:cubicBezTo>
                        <a:pt x="657" y="55"/>
                        <a:pt x="648" y="51"/>
                        <a:pt x="640" y="47"/>
                      </a:cubicBezTo>
                      <a:cubicBezTo>
                        <a:pt x="569" y="17"/>
                        <a:pt x="493" y="0"/>
                        <a:pt x="416" y="0"/>
                      </a:cubicBezTo>
                      <a:cubicBezTo>
                        <a:pt x="369" y="0"/>
                        <a:pt x="322" y="7"/>
                        <a:pt x="277" y="18"/>
                      </a:cubicBezTo>
                      <a:cubicBezTo>
                        <a:pt x="248" y="26"/>
                        <a:pt x="219" y="36"/>
                        <a:pt x="191" y="48"/>
                      </a:cubicBezTo>
                      <a:lnTo>
                        <a:pt x="166" y="59"/>
                      </a:lnTo>
                      <a:cubicBezTo>
                        <a:pt x="146" y="69"/>
                        <a:pt x="126" y="84"/>
                        <a:pt x="107" y="101"/>
                      </a:cubicBezTo>
                      <a:cubicBezTo>
                        <a:pt x="66" y="139"/>
                        <a:pt x="28" y="192"/>
                        <a:pt x="0" y="254"/>
                      </a:cubicBezTo>
                      <a:cubicBezTo>
                        <a:pt x="48" y="242"/>
                        <a:pt x="96" y="231"/>
                        <a:pt x="147" y="223"/>
                      </a:cubicBezTo>
                      <a:cubicBezTo>
                        <a:pt x="178" y="219"/>
                        <a:pt x="209" y="214"/>
                        <a:pt x="242" y="212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endParaRPr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59EABA-3CF6-4A08-9607-9E5C11AC1350}"/>
                  </a:ext>
                </a:extLst>
              </p:cNvPr>
              <p:cNvSpPr txBox="1"/>
              <p:nvPr/>
            </p:nvSpPr>
            <p:spPr>
              <a:xfrm>
                <a:off x="832942" y="4345656"/>
                <a:ext cx="605935" cy="307777"/>
              </a:xfrm>
              <a:prstGeom prst="rect">
                <a:avLst/>
              </a:prstGeom>
              <a:solidFill>
                <a:srgbClr val="8497B0"/>
              </a:solidFill>
              <a:ln>
                <a:noFill/>
              </a:ln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>
                  <a:defRPr sz="1400" b="1" spc="-13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a typeface="KoPub돋움체 Light" panose="02020603020101020101" pitchFamily="18" charset="-127"/>
                  </a:defRPr>
                </a:lvl1pPr>
              </a:lstStyle>
              <a:p>
                <a:r>
                  <a:rPr lang="ko-KR" altLang="en-US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청소원</a:t>
                </a: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300329FE-C9F9-4F8B-BC4B-95578C10919C}"/>
                </a:ext>
              </a:extLst>
            </p:cNvPr>
            <p:cNvGrpSpPr/>
            <p:nvPr/>
          </p:nvGrpSpPr>
          <p:grpSpPr>
            <a:xfrm>
              <a:off x="2087292" y="3227024"/>
              <a:ext cx="605276" cy="947978"/>
              <a:chOff x="2019320" y="3227024"/>
              <a:chExt cx="605276" cy="947978"/>
            </a:xfrm>
          </p:grpSpPr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FE250405-2B40-4F39-AC78-516E1DAAE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482" y="3227024"/>
                <a:ext cx="240406" cy="243815"/>
              </a:xfrm>
              <a:custGeom>
                <a:avLst/>
                <a:gdLst>
                  <a:gd name="T0" fmla="*/ 19 w 104"/>
                  <a:gd name="T1" fmla="*/ 65 h 105"/>
                  <a:gd name="T2" fmla="*/ 19 w 104"/>
                  <a:gd name="T3" fmla="*/ 105 h 105"/>
                  <a:gd name="T4" fmla="*/ 20 w 104"/>
                  <a:gd name="T5" fmla="*/ 105 h 105"/>
                  <a:gd name="T6" fmla="*/ 84 w 104"/>
                  <a:gd name="T7" fmla="*/ 105 h 105"/>
                  <a:gd name="T8" fmla="*/ 85 w 104"/>
                  <a:gd name="T9" fmla="*/ 105 h 105"/>
                  <a:gd name="T10" fmla="*/ 85 w 104"/>
                  <a:gd name="T11" fmla="*/ 64 h 105"/>
                  <a:gd name="T12" fmla="*/ 100 w 104"/>
                  <a:gd name="T13" fmla="*/ 50 h 105"/>
                  <a:gd name="T14" fmla="*/ 86 w 104"/>
                  <a:gd name="T15" fmla="*/ 20 h 105"/>
                  <a:gd name="T16" fmla="*/ 76 w 104"/>
                  <a:gd name="T17" fmla="*/ 19 h 105"/>
                  <a:gd name="T18" fmla="*/ 61 w 104"/>
                  <a:gd name="T19" fmla="*/ 5 h 105"/>
                  <a:gd name="T20" fmla="*/ 30 w 104"/>
                  <a:gd name="T21" fmla="*/ 16 h 105"/>
                  <a:gd name="T22" fmla="*/ 5 w 104"/>
                  <a:gd name="T23" fmla="*/ 32 h 105"/>
                  <a:gd name="T24" fmla="*/ 19 w 104"/>
                  <a:gd name="T25" fmla="*/ 6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105">
                    <a:moveTo>
                      <a:pt x="19" y="65"/>
                    </a:moveTo>
                    <a:lnTo>
                      <a:pt x="19" y="105"/>
                    </a:lnTo>
                    <a:lnTo>
                      <a:pt x="20" y="105"/>
                    </a:lnTo>
                    <a:lnTo>
                      <a:pt x="84" y="105"/>
                    </a:lnTo>
                    <a:lnTo>
                      <a:pt x="85" y="105"/>
                    </a:lnTo>
                    <a:lnTo>
                      <a:pt x="85" y="64"/>
                    </a:lnTo>
                    <a:cubicBezTo>
                      <a:pt x="92" y="62"/>
                      <a:pt x="97" y="57"/>
                      <a:pt x="100" y="50"/>
                    </a:cubicBezTo>
                    <a:cubicBezTo>
                      <a:pt x="104" y="38"/>
                      <a:pt x="98" y="25"/>
                      <a:pt x="86" y="20"/>
                    </a:cubicBezTo>
                    <a:cubicBezTo>
                      <a:pt x="83" y="19"/>
                      <a:pt x="79" y="19"/>
                      <a:pt x="76" y="19"/>
                    </a:cubicBezTo>
                    <a:cubicBezTo>
                      <a:pt x="73" y="13"/>
                      <a:pt x="68" y="7"/>
                      <a:pt x="61" y="5"/>
                    </a:cubicBezTo>
                    <a:cubicBezTo>
                      <a:pt x="49" y="0"/>
                      <a:pt x="36" y="5"/>
                      <a:pt x="30" y="16"/>
                    </a:cubicBezTo>
                    <a:cubicBezTo>
                      <a:pt x="19" y="16"/>
                      <a:pt x="9" y="22"/>
                      <a:pt x="5" y="32"/>
                    </a:cubicBezTo>
                    <a:cubicBezTo>
                      <a:pt x="0" y="45"/>
                      <a:pt x="7" y="60"/>
                      <a:pt x="19" y="6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73499823-CEBD-4703-AAEC-8FF699DDA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320" y="4080090"/>
                <a:ext cx="605276" cy="94912"/>
              </a:xfrm>
              <a:custGeom>
                <a:avLst/>
                <a:gdLst>
                  <a:gd name="T0" fmla="*/ 0 w 262"/>
                  <a:gd name="T1" fmla="*/ 0 h 41"/>
                  <a:gd name="T2" fmla="*/ 0 w 262"/>
                  <a:gd name="T3" fmla="*/ 41 h 41"/>
                  <a:gd name="T4" fmla="*/ 262 w 262"/>
                  <a:gd name="T5" fmla="*/ 41 h 41"/>
                  <a:gd name="T6" fmla="*/ 262 w 262"/>
                  <a:gd name="T7" fmla="*/ 0 h 41"/>
                  <a:gd name="T8" fmla="*/ 170 w 262"/>
                  <a:gd name="T9" fmla="*/ 0 h 41"/>
                  <a:gd name="T10" fmla="*/ 0 w 26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41">
                    <a:moveTo>
                      <a:pt x="0" y="0"/>
                    </a:moveTo>
                    <a:lnTo>
                      <a:pt x="0" y="41"/>
                    </a:lnTo>
                    <a:lnTo>
                      <a:pt x="262" y="41"/>
                    </a:lnTo>
                    <a:lnTo>
                      <a:pt x="262" y="0"/>
                    </a:lnTo>
                    <a:lnTo>
                      <a:pt x="1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id="{C3AEF55B-7F47-4AC5-BCAA-DF4AAFE9B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394" y="3574843"/>
                <a:ext cx="69337" cy="36942"/>
              </a:xfrm>
              <a:custGeom>
                <a:avLst/>
                <a:gdLst>
                  <a:gd name="T0" fmla="*/ 0 w 30"/>
                  <a:gd name="T1" fmla="*/ 0 h 16"/>
                  <a:gd name="T2" fmla="*/ 15 w 30"/>
                  <a:gd name="T3" fmla="*/ 16 h 16"/>
                  <a:gd name="T4" fmla="*/ 30 w 30"/>
                  <a:gd name="T5" fmla="*/ 1 h 16"/>
                  <a:gd name="T6" fmla="*/ 0 w 30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">
                    <a:moveTo>
                      <a:pt x="0" y="0"/>
                    </a:moveTo>
                    <a:lnTo>
                      <a:pt x="15" y="16"/>
                    </a:lnTo>
                    <a:lnTo>
                      <a:pt x="30" y="1"/>
                    </a:lnTo>
                    <a:cubicBezTo>
                      <a:pt x="22" y="0"/>
                      <a:pt x="12" y="0"/>
                      <a:pt x="0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id="{239B90A5-A37B-4910-B413-94CB722C7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600" y="3577116"/>
                <a:ext cx="534234" cy="486492"/>
              </a:xfrm>
              <a:custGeom>
                <a:avLst/>
                <a:gdLst>
                  <a:gd name="T0" fmla="*/ 88 w 231"/>
                  <a:gd name="T1" fmla="*/ 126 h 210"/>
                  <a:gd name="T2" fmla="*/ 72 w 231"/>
                  <a:gd name="T3" fmla="*/ 155 h 210"/>
                  <a:gd name="T4" fmla="*/ 58 w 231"/>
                  <a:gd name="T5" fmla="*/ 155 h 210"/>
                  <a:gd name="T6" fmla="*/ 51 w 231"/>
                  <a:gd name="T7" fmla="*/ 155 h 210"/>
                  <a:gd name="T8" fmla="*/ 31 w 231"/>
                  <a:gd name="T9" fmla="*/ 155 h 210"/>
                  <a:gd name="T10" fmla="*/ 31 w 231"/>
                  <a:gd name="T11" fmla="*/ 162 h 210"/>
                  <a:gd name="T12" fmla="*/ 24 w 231"/>
                  <a:gd name="T13" fmla="*/ 162 h 210"/>
                  <a:gd name="T14" fmla="*/ 20 w 231"/>
                  <a:gd name="T15" fmla="*/ 166 h 210"/>
                  <a:gd name="T16" fmla="*/ 24 w 231"/>
                  <a:gd name="T17" fmla="*/ 171 h 210"/>
                  <a:gd name="T18" fmla="*/ 31 w 231"/>
                  <a:gd name="T19" fmla="*/ 171 h 210"/>
                  <a:gd name="T20" fmla="*/ 31 w 231"/>
                  <a:gd name="T21" fmla="*/ 209 h 210"/>
                  <a:gd name="T22" fmla="*/ 135 w 231"/>
                  <a:gd name="T23" fmla="*/ 209 h 210"/>
                  <a:gd name="T24" fmla="*/ 135 w 231"/>
                  <a:gd name="T25" fmla="*/ 171 h 210"/>
                  <a:gd name="T26" fmla="*/ 143 w 231"/>
                  <a:gd name="T27" fmla="*/ 171 h 210"/>
                  <a:gd name="T28" fmla="*/ 147 w 231"/>
                  <a:gd name="T29" fmla="*/ 166 h 210"/>
                  <a:gd name="T30" fmla="*/ 143 w 231"/>
                  <a:gd name="T31" fmla="*/ 162 h 210"/>
                  <a:gd name="T32" fmla="*/ 135 w 231"/>
                  <a:gd name="T33" fmla="*/ 162 h 210"/>
                  <a:gd name="T34" fmla="*/ 135 w 231"/>
                  <a:gd name="T35" fmla="*/ 155 h 210"/>
                  <a:gd name="T36" fmla="*/ 77 w 231"/>
                  <a:gd name="T37" fmla="*/ 155 h 210"/>
                  <a:gd name="T38" fmla="*/ 93 w 231"/>
                  <a:gd name="T39" fmla="*/ 127 h 210"/>
                  <a:gd name="T40" fmla="*/ 96 w 231"/>
                  <a:gd name="T41" fmla="*/ 128 h 210"/>
                  <a:gd name="T42" fmla="*/ 107 w 231"/>
                  <a:gd name="T43" fmla="*/ 86 h 210"/>
                  <a:gd name="T44" fmla="*/ 51 w 231"/>
                  <a:gd name="T45" fmla="*/ 57 h 210"/>
                  <a:gd name="T46" fmla="*/ 52 w 231"/>
                  <a:gd name="T47" fmla="*/ 57 h 210"/>
                  <a:gd name="T48" fmla="*/ 60 w 231"/>
                  <a:gd name="T49" fmla="*/ 52 h 210"/>
                  <a:gd name="T50" fmla="*/ 60 w 231"/>
                  <a:gd name="T51" fmla="*/ 56 h 210"/>
                  <a:gd name="T52" fmla="*/ 67 w 231"/>
                  <a:gd name="T53" fmla="*/ 61 h 210"/>
                  <a:gd name="T54" fmla="*/ 109 w 231"/>
                  <a:gd name="T55" fmla="*/ 80 h 210"/>
                  <a:gd name="T56" fmla="*/ 112 w 231"/>
                  <a:gd name="T57" fmla="*/ 81 h 210"/>
                  <a:gd name="T58" fmla="*/ 132 w 231"/>
                  <a:gd name="T59" fmla="*/ 114 h 210"/>
                  <a:gd name="T60" fmla="*/ 105 w 231"/>
                  <a:gd name="T61" fmla="*/ 139 h 210"/>
                  <a:gd name="T62" fmla="*/ 95 w 231"/>
                  <a:gd name="T63" fmla="*/ 138 h 210"/>
                  <a:gd name="T64" fmla="*/ 94 w 231"/>
                  <a:gd name="T65" fmla="*/ 137 h 210"/>
                  <a:gd name="T66" fmla="*/ 87 w 231"/>
                  <a:gd name="T67" fmla="*/ 149 h 210"/>
                  <a:gd name="T68" fmla="*/ 141 w 231"/>
                  <a:gd name="T69" fmla="*/ 149 h 210"/>
                  <a:gd name="T70" fmla="*/ 141 w 231"/>
                  <a:gd name="T71" fmla="*/ 155 h 210"/>
                  <a:gd name="T72" fmla="*/ 143 w 231"/>
                  <a:gd name="T73" fmla="*/ 155 h 210"/>
                  <a:gd name="T74" fmla="*/ 153 w 231"/>
                  <a:gd name="T75" fmla="*/ 165 h 210"/>
                  <a:gd name="T76" fmla="*/ 143 w 231"/>
                  <a:gd name="T77" fmla="*/ 175 h 210"/>
                  <a:gd name="T78" fmla="*/ 141 w 231"/>
                  <a:gd name="T79" fmla="*/ 175 h 210"/>
                  <a:gd name="T80" fmla="*/ 141 w 231"/>
                  <a:gd name="T81" fmla="*/ 210 h 210"/>
                  <a:gd name="T82" fmla="*/ 171 w 231"/>
                  <a:gd name="T83" fmla="*/ 210 h 210"/>
                  <a:gd name="T84" fmla="*/ 171 w 231"/>
                  <a:gd name="T85" fmla="*/ 55 h 210"/>
                  <a:gd name="T86" fmla="*/ 172 w 231"/>
                  <a:gd name="T87" fmla="*/ 56 h 210"/>
                  <a:gd name="T88" fmla="*/ 184 w 231"/>
                  <a:gd name="T89" fmla="*/ 112 h 210"/>
                  <a:gd name="T90" fmla="*/ 227 w 231"/>
                  <a:gd name="T91" fmla="*/ 112 h 210"/>
                  <a:gd name="T92" fmla="*/ 203 w 231"/>
                  <a:gd name="T93" fmla="*/ 25 h 210"/>
                  <a:gd name="T94" fmla="*/ 149 w 231"/>
                  <a:gd name="T95" fmla="*/ 2 h 210"/>
                  <a:gd name="T96" fmla="*/ 128 w 231"/>
                  <a:gd name="T97" fmla="*/ 22 h 210"/>
                  <a:gd name="T98" fmla="*/ 146 w 231"/>
                  <a:gd name="T99" fmla="*/ 42 h 210"/>
                  <a:gd name="T100" fmla="*/ 139 w 231"/>
                  <a:gd name="T101" fmla="*/ 48 h 210"/>
                  <a:gd name="T102" fmla="*/ 95 w 231"/>
                  <a:gd name="T103" fmla="*/ 0 h 210"/>
                  <a:gd name="T104" fmla="*/ 78 w 231"/>
                  <a:gd name="T105" fmla="*/ 3 h 210"/>
                  <a:gd name="T106" fmla="*/ 8 w 231"/>
                  <a:gd name="T107" fmla="*/ 64 h 210"/>
                  <a:gd name="T108" fmla="*/ 88 w 231"/>
                  <a:gd name="T109" fmla="*/ 12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1" h="210">
                    <a:moveTo>
                      <a:pt x="88" y="126"/>
                    </a:moveTo>
                    <a:lnTo>
                      <a:pt x="72" y="155"/>
                    </a:lnTo>
                    <a:lnTo>
                      <a:pt x="58" y="155"/>
                    </a:lnTo>
                    <a:lnTo>
                      <a:pt x="51" y="155"/>
                    </a:lnTo>
                    <a:lnTo>
                      <a:pt x="31" y="155"/>
                    </a:lnTo>
                    <a:lnTo>
                      <a:pt x="31" y="162"/>
                    </a:lnTo>
                    <a:lnTo>
                      <a:pt x="24" y="162"/>
                    </a:lnTo>
                    <a:cubicBezTo>
                      <a:pt x="22" y="162"/>
                      <a:pt x="20" y="164"/>
                      <a:pt x="20" y="166"/>
                    </a:cubicBezTo>
                    <a:cubicBezTo>
                      <a:pt x="20" y="169"/>
                      <a:pt x="22" y="171"/>
                      <a:pt x="24" y="171"/>
                    </a:cubicBezTo>
                    <a:lnTo>
                      <a:pt x="31" y="171"/>
                    </a:lnTo>
                    <a:lnTo>
                      <a:pt x="31" y="209"/>
                    </a:lnTo>
                    <a:lnTo>
                      <a:pt x="135" y="209"/>
                    </a:lnTo>
                    <a:lnTo>
                      <a:pt x="135" y="171"/>
                    </a:lnTo>
                    <a:lnTo>
                      <a:pt x="143" y="171"/>
                    </a:lnTo>
                    <a:cubicBezTo>
                      <a:pt x="145" y="171"/>
                      <a:pt x="147" y="169"/>
                      <a:pt x="147" y="166"/>
                    </a:cubicBezTo>
                    <a:cubicBezTo>
                      <a:pt x="147" y="164"/>
                      <a:pt x="145" y="162"/>
                      <a:pt x="143" y="162"/>
                    </a:cubicBezTo>
                    <a:lnTo>
                      <a:pt x="135" y="162"/>
                    </a:lnTo>
                    <a:lnTo>
                      <a:pt x="135" y="155"/>
                    </a:lnTo>
                    <a:lnTo>
                      <a:pt x="77" y="155"/>
                    </a:lnTo>
                    <a:lnTo>
                      <a:pt x="93" y="127"/>
                    </a:lnTo>
                    <a:cubicBezTo>
                      <a:pt x="94" y="128"/>
                      <a:pt x="95" y="128"/>
                      <a:pt x="96" y="128"/>
                    </a:cubicBezTo>
                    <a:cubicBezTo>
                      <a:pt x="122" y="137"/>
                      <a:pt x="133" y="95"/>
                      <a:pt x="107" y="86"/>
                    </a:cubicBezTo>
                    <a:cubicBezTo>
                      <a:pt x="89" y="81"/>
                      <a:pt x="63" y="73"/>
                      <a:pt x="51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55"/>
                      <a:pt x="57" y="54"/>
                      <a:pt x="60" y="52"/>
                    </a:cubicBezTo>
                    <a:lnTo>
                      <a:pt x="60" y="56"/>
                    </a:lnTo>
                    <a:cubicBezTo>
                      <a:pt x="63" y="58"/>
                      <a:pt x="65" y="60"/>
                      <a:pt x="67" y="61"/>
                    </a:cubicBezTo>
                    <a:cubicBezTo>
                      <a:pt x="78" y="70"/>
                      <a:pt x="96" y="76"/>
                      <a:pt x="109" y="80"/>
                    </a:cubicBezTo>
                    <a:lnTo>
                      <a:pt x="112" y="81"/>
                    </a:lnTo>
                    <a:cubicBezTo>
                      <a:pt x="129" y="86"/>
                      <a:pt x="134" y="102"/>
                      <a:pt x="132" y="114"/>
                    </a:cubicBezTo>
                    <a:cubicBezTo>
                      <a:pt x="130" y="129"/>
                      <a:pt x="119" y="139"/>
                      <a:pt x="105" y="139"/>
                    </a:cubicBezTo>
                    <a:cubicBezTo>
                      <a:pt x="102" y="139"/>
                      <a:pt x="99" y="139"/>
                      <a:pt x="95" y="138"/>
                    </a:cubicBezTo>
                    <a:cubicBezTo>
                      <a:pt x="95" y="137"/>
                      <a:pt x="94" y="137"/>
                      <a:pt x="94" y="137"/>
                    </a:cubicBezTo>
                    <a:lnTo>
                      <a:pt x="87" y="149"/>
                    </a:lnTo>
                    <a:lnTo>
                      <a:pt x="141" y="149"/>
                    </a:lnTo>
                    <a:lnTo>
                      <a:pt x="141" y="155"/>
                    </a:lnTo>
                    <a:lnTo>
                      <a:pt x="143" y="155"/>
                    </a:lnTo>
                    <a:cubicBezTo>
                      <a:pt x="148" y="155"/>
                      <a:pt x="153" y="160"/>
                      <a:pt x="153" y="165"/>
                    </a:cubicBezTo>
                    <a:cubicBezTo>
                      <a:pt x="153" y="171"/>
                      <a:pt x="148" y="175"/>
                      <a:pt x="143" y="175"/>
                    </a:cubicBezTo>
                    <a:lnTo>
                      <a:pt x="141" y="175"/>
                    </a:lnTo>
                    <a:lnTo>
                      <a:pt x="141" y="210"/>
                    </a:lnTo>
                    <a:lnTo>
                      <a:pt x="171" y="210"/>
                    </a:lnTo>
                    <a:lnTo>
                      <a:pt x="171" y="55"/>
                    </a:lnTo>
                    <a:cubicBezTo>
                      <a:pt x="172" y="55"/>
                      <a:pt x="172" y="56"/>
                      <a:pt x="172" y="56"/>
                    </a:cubicBezTo>
                    <a:cubicBezTo>
                      <a:pt x="188" y="69"/>
                      <a:pt x="186" y="93"/>
                      <a:pt x="184" y="112"/>
                    </a:cubicBezTo>
                    <a:cubicBezTo>
                      <a:pt x="181" y="139"/>
                      <a:pt x="224" y="139"/>
                      <a:pt x="227" y="112"/>
                    </a:cubicBezTo>
                    <a:cubicBezTo>
                      <a:pt x="231" y="80"/>
                      <a:pt x="226" y="48"/>
                      <a:pt x="203" y="25"/>
                    </a:cubicBezTo>
                    <a:cubicBezTo>
                      <a:pt x="188" y="11"/>
                      <a:pt x="169" y="4"/>
                      <a:pt x="149" y="2"/>
                    </a:cubicBezTo>
                    <a:lnTo>
                      <a:pt x="128" y="22"/>
                    </a:lnTo>
                    <a:lnTo>
                      <a:pt x="146" y="42"/>
                    </a:lnTo>
                    <a:lnTo>
                      <a:pt x="139" y="48"/>
                    </a:lnTo>
                    <a:lnTo>
                      <a:pt x="95" y="0"/>
                    </a:lnTo>
                    <a:cubicBezTo>
                      <a:pt x="89" y="1"/>
                      <a:pt x="84" y="2"/>
                      <a:pt x="78" y="3"/>
                    </a:cubicBezTo>
                    <a:cubicBezTo>
                      <a:pt x="47" y="9"/>
                      <a:pt x="0" y="24"/>
                      <a:pt x="8" y="64"/>
                    </a:cubicBezTo>
                    <a:cubicBezTo>
                      <a:pt x="15" y="98"/>
                      <a:pt x="58" y="115"/>
                      <a:pt x="88" y="126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902EE1D7-6497-43B5-B484-A465419FE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517" y="3482205"/>
                <a:ext cx="147767" cy="73883"/>
              </a:xfrm>
              <a:custGeom>
                <a:avLst/>
                <a:gdLst>
                  <a:gd name="T0" fmla="*/ 64 w 64"/>
                  <a:gd name="T1" fmla="*/ 0 h 32"/>
                  <a:gd name="T2" fmla="*/ 0 w 64"/>
                  <a:gd name="T3" fmla="*/ 0 h 32"/>
                  <a:gd name="T4" fmla="*/ 32 w 64"/>
                  <a:gd name="T5" fmla="*/ 32 h 32"/>
                  <a:gd name="T6" fmla="*/ 64 w 64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32">
                    <a:moveTo>
                      <a:pt x="64" y="0"/>
                    </a:moveTo>
                    <a:lnTo>
                      <a:pt x="0" y="0"/>
                    </a:lnTo>
                    <a:cubicBezTo>
                      <a:pt x="0" y="18"/>
                      <a:pt x="14" y="32"/>
                      <a:pt x="32" y="32"/>
                    </a:cubicBezTo>
                    <a:cubicBezTo>
                      <a:pt x="50" y="32"/>
                      <a:pt x="64" y="18"/>
                      <a:pt x="64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F0C205A9-1CFE-4B75-AA7C-533095BDA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115" y="3866966"/>
                <a:ext cx="41489" cy="55697"/>
              </a:xfrm>
              <a:custGeom>
                <a:avLst/>
                <a:gdLst>
                  <a:gd name="T0" fmla="*/ 0 w 18"/>
                  <a:gd name="T1" fmla="*/ 0 h 24"/>
                  <a:gd name="T2" fmla="*/ 0 w 18"/>
                  <a:gd name="T3" fmla="*/ 24 h 24"/>
                  <a:gd name="T4" fmla="*/ 8 w 18"/>
                  <a:gd name="T5" fmla="*/ 24 h 24"/>
                  <a:gd name="T6" fmla="*/ 18 w 18"/>
                  <a:gd name="T7" fmla="*/ 7 h 24"/>
                  <a:gd name="T8" fmla="*/ 0 w 1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18" y="7"/>
                    </a:lnTo>
                    <a:cubicBezTo>
                      <a:pt x="12" y="5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C06B9A4E-626C-4102-A8DD-C66E3F1B7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750" y="3822636"/>
                <a:ext cx="36942" cy="88092"/>
              </a:xfrm>
              <a:custGeom>
                <a:avLst/>
                <a:gdLst>
                  <a:gd name="T0" fmla="*/ 1 w 16"/>
                  <a:gd name="T1" fmla="*/ 10 h 38"/>
                  <a:gd name="T2" fmla="*/ 2 w 16"/>
                  <a:gd name="T3" fmla="*/ 17 h 38"/>
                  <a:gd name="T4" fmla="*/ 5 w 16"/>
                  <a:gd name="T5" fmla="*/ 22 h 38"/>
                  <a:gd name="T6" fmla="*/ 9 w 16"/>
                  <a:gd name="T7" fmla="*/ 26 h 38"/>
                  <a:gd name="T8" fmla="*/ 12 w 16"/>
                  <a:gd name="T9" fmla="*/ 30 h 38"/>
                  <a:gd name="T10" fmla="*/ 12 w 16"/>
                  <a:gd name="T11" fmla="*/ 34 h 38"/>
                  <a:gd name="T12" fmla="*/ 9 w 16"/>
                  <a:gd name="T13" fmla="*/ 38 h 38"/>
                  <a:gd name="T14" fmla="*/ 14 w 16"/>
                  <a:gd name="T15" fmla="*/ 35 h 38"/>
                  <a:gd name="T16" fmla="*/ 16 w 16"/>
                  <a:gd name="T17" fmla="*/ 29 h 38"/>
                  <a:gd name="T18" fmla="*/ 9 w 16"/>
                  <a:gd name="T19" fmla="*/ 19 h 38"/>
                  <a:gd name="T20" fmla="*/ 5 w 16"/>
                  <a:gd name="T21" fmla="*/ 10 h 38"/>
                  <a:gd name="T22" fmla="*/ 9 w 16"/>
                  <a:gd name="T23" fmla="*/ 0 h 38"/>
                  <a:gd name="T24" fmla="*/ 1 w 16"/>
                  <a:gd name="T25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38">
                    <a:moveTo>
                      <a:pt x="1" y="10"/>
                    </a:moveTo>
                    <a:cubicBezTo>
                      <a:pt x="0" y="12"/>
                      <a:pt x="1" y="14"/>
                      <a:pt x="2" y="17"/>
                    </a:cubicBezTo>
                    <a:cubicBezTo>
                      <a:pt x="2" y="19"/>
                      <a:pt x="4" y="20"/>
                      <a:pt x="5" y="22"/>
                    </a:cubicBezTo>
                    <a:cubicBezTo>
                      <a:pt x="6" y="24"/>
                      <a:pt x="8" y="25"/>
                      <a:pt x="9" y="26"/>
                    </a:cubicBezTo>
                    <a:cubicBezTo>
                      <a:pt x="10" y="27"/>
                      <a:pt x="11" y="29"/>
                      <a:pt x="12" y="30"/>
                    </a:cubicBezTo>
                    <a:cubicBezTo>
                      <a:pt x="12" y="31"/>
                      <a:pt x="13" y="32"/>
                      <a:pt x="12" y="34"/>
                    </a:cubicBezTo>
                    <a:cubicBezTo>
                      <a:pt x="11" y="35"/>
                      <a:pt x="10" y="37"/>
                      <a:pt x="9" y="38"/>
                    </a:cubicBezTo>
                    <a:cubicBezTo>
                      <a:pt x="11" y="38"/>
                      <a:pt x="13" y="37"/>
                      <a:pt x="14" y="35"/>
                    </a:cubicBezTo>
                    <a:cubicBezTo>
                      <a:pt x="16" y="34"/>
                      <a:pt x="16" y="31"/>
                      <a:pt x="16" y="29"/>
                    </a:cubicBezTo>
                    <a:cubicBezTo>
                      <a:pt x="15" y="24"/>
                      <a:pt x="11" y="21"/>
                      <a:pt x="9" y="19"/>
                    </a:cubicBezTo>
                    <a:cubicBezTo>
                      <a:pt x="7" y="16"/>
                      <a:pt x="5" y="13"/>
                      <a:pt x="5" y="10"/>
                    </a:cubicBezTo>
                    <a:cubicBezTo>
                      <a:pt x="5" y="7"/>
                      <a:pt x="6" y="4"/>
                      <a:pt x="9" y="0"/>
                    </a:cubicBezTo>
                    <a:cubicBezTo>
                      <a:pt x="5" y="2"/>
                      <a:pt x="2" y="5"/>
                      <a:pt x="1" y="1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id="{47AFE80E-ED5A-4D23-AF33-4E043D3CD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059" y="3859578"/>
                <a:ext cx="23302" cy="60243"/>
              </a:xfrm>
              <a:custGeom>
                <a:avLst/>
                <a:gdLst>
                  <a:gd name="T0" fmla="*/ 0 w 10"/>
                  <a:gd name="T1" fmla="*/ 7 h 26"/>
                  <a:gd name="T2" fmla="*/ 0 w 10"/>
                  <a:gd name="T3" fmla="*/ 11 h 26"/>
                  <a:gd name="T4" fmla="*/ 3 w 10"/>
                  <a:gd name="T5" fmla="*/ 15 h 26"/>
                  <a:gd name="T6" fmla="*/ 5 w 10"/>
                  <a:gd name="T7" fmla="*/ 18 h 26"/>
                  <a:gd name="T8" fmla="*/ 7 w 10"/>
                  <a:gd name="T9" fmla="*/ 20 h 26"/>
                  <a:gd name="T10" fmla="*/ 7 w 10"/>
                  <a:gd name="T11" fmla="*/ 23 h 26"/>
                  <a:gd name="T12" fmla="*/ 5 w 10"/>
                  <a:gd name="T13" fmla="*/ 26 h 26"/>
                  <a:gd name="T14" fmla="*/ 9 w 10"/>
                  <a:gd name="T15" fmla="*/ 24 h 26"/>
                  <a:gd name="T16" fmla="*/ 10 w 10"/>
                  <a:gd name="T17" fmla="*/ 19 h 26"/>
                  <a:gd name="T18" fmla="*/ 5 w 10"/>
                  <a:gd name="T19" fmla="*/ 12 h 26"/>
                  <a:gd name="T20" fmla="*/ 3 w 10"/>
                  <a:gd name="T21" fmla="*/ 7 h 26"/>
                  <a:gd name="T22" fmla="*/ 5 w 10"/>
                  <a:gd name="T23" fmla="*/ 0 h 26"/>
                  <a:gd name="T24" fmla="*/ 0 w 10"/>
                  <a:gd name="T25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26">
                    <a:moveTo>
                      <a:pt x="0" y="7"/>
                    </a:moveTo>
                    <a:cubicBezTo>
                      <a:pt x="0" y="8"/>
                      <a:pt x="0" y="10"/>
                      <a:pt x="0" y="11"/>
                    </a:cubicBezTo>
                    <a:cubicBezTo>
                      <a:pt x="1" y="13"/>
                      <a:pt x="2" y="14"/>
                      <a:pt x="3" y="15"/>
                    </a:cubicBezTo>
                    <a:cubicBezTo>
                      <a:pt x="4" y="16"/>
                      <a:pt x="5" y="17"/>
                      <a:pt x="5" y="18"/>
                    </a:cubicBezTo>
                    <a:cubicBezTo>
                      <a:pt x="6" y="18"/>
                      <a:pt x="7" y="19"/>
                      <a:pt x="7" y="20"/>
                    </a:cubicBezTo>
                    <a:cubicBezTo>
                      <a:pt x="8" y="21"/>
                      <a:pt x="8" y="22"/>
                      <a:pt x="7" y="23"/>
                    </a:cubicBezTo>
                    <a:cubicBezTo>
                      <a:pt x="7" y="24"/>
                      <a:pt x="6" y="25"/>
                      <a:pt x="5" y="26"/>
                    </a:cubicBezTo>
                    <a:cubicBezTo>
                      <a:pt x="6" y="26"/>
                      <a:pt x="8" y="25"/>
                      <a:pt x="9" y="24"/>
                    </a:cubicBezTo>
                    <a:cubicBezTo>
                      <a:pt x="10" y="23"/>
                      <a:pt x="10" y="21"/>
                      <a:pt x="10" y="19"/>
                    </a:cubicBezTo>
                    <a:cubicBezTo>
                      <a:pt x="9" y="16"/>
                      <a:pt x="7" y="14"/>
                      <a:pt x="5" y="12"/>
                    </a:cubicBezTo>
                    <a:cubicBezTo>
                      <a:pt x="4" y="11"/>
                      <a:pt x="3" y="9"/>
                      <a:pt x="3" y="7"/>
                    </a:cubicBezTo>
                    <a:cubicBezTo>
                      <a:pt x="3" y="5"/>
                      <a:pt x="4" y="2"/>
                      <a:pt x="5" y="0"/>
                    </a:cubicBezTo>
                    <a:cubicBezTo>
                      <a:pt x="3" y="1"/>
                      <a:pt x="1" y="3"/>
                      <a:pt x="0" y="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0CD4B19-FBE0-4F58-A409-5380A6309B2C}"/>
                </a:ext>
              </a:extLst>
            </p:cNvPr>
            <p:cNvSpPr txBox="1"/>
            <p:nvPr/>
          </p:nvSpPr>
          <p:spPr>
            <a:xfrm>
              <a:off x="2078721" y="4238545"/>
              <a:ext cx="605936" cy="523220"/>
            </a:xfrm>
            <a:prstGeom prst="rect">
              <a:avLst/>
            </a:prstGeom>
            <a:solidFill>
              <a:srgbClr val="8497B0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b="1" spc="-1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</a:defRPr>
              </a:lvl1pPr>
            </a:lstStyle>
            <a:p>
              <a:pPr algn="ctr"/>
              <a:r>
                <a:rPr lang="ko-KR" altLang="en-US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주방</a:t>
              </a:r>
              <a:r>
                <a:rPr lang="en-US" altLang="ko-KR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/>
              </a:r>
              <a:br>
                <a:rPr lang="en-US" altLang="ko-KR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</a:br>
              <a:r>
                <a:rPr lang="ko-KR" altLang="en-US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보조원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F39C664-B573-4550-8B10-9C92B4694EED}"/>
              </a:ext>
            </a:extLst>
          </p:cNvPr>
          <p:cNvGrpSpPr/>
          <p:nvPr/>
        </p:nvGrpSpPr>
        <p:grpSpPr>
          <a:xfrm>
            <a:off x="3841133" y="2719916"/>
            <a:ext cx="2032858" cy="2027994"/>
            <a:chOff x="3841133" y="2719916"/>
            <a:chExt cx="2032858" cy="202799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890C2B-5752-41D2-AE5F-539BEC24B673}"/>
                </a:ext>
              </a:extLst>
            </p:cNvPr>
            <p:cNvSpPr txBox="1"/>
            <p:nvPr/>
          </p:nvSpPr>
          <p:spPr>
            <a:xfrm>
              <a:off x="3864589" y="2719916"/>
              <a:ext cx="1764266" cy="3077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>
                <a:defRPr sz="1400" b="1" spc="-1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</a:defRPr>
              </a:lvl1pPr>
            </a:lstStyle>
            <a:p>
              <a:r>
                <a:rPr lang="ko-KR" altLang="en-US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로봇이 대체하기 어려운 일</a:t>
              </a: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2F8D61FD-AD82-4F1C-80CE-E82D92C6244F}"/>
                </a:ext>
              </a:extLst>
            </p:cNvPr>
            <p:cNvGrpSpPr/>
            <p:nvPr/>
          </p:nvGrpSpPr>
          <p:grpSpPr>
            <a:xfrm>
              <a:off x="3841133" y="3211309"/>
              <a:ext cx="2032858" cy="1536601"/>
              <a:chOff x="3841133" y="3211309"/>
              <a:chExt cx="2032858" cy="1536601"/>
            </a:xfrm>
          </p:grpSpPr>
          <p:grpSp>
            <p:nvGrpSpPr>
              <p:cNvPr id="74" name="그룹 73">
                <a:extLst>
                  <a:ext uri="{FF2B5EF4-FFF2-40B4-BE49-F238E27FC236}">
                    <a16:creationId xmlns:a16="http://schemas.microsoft.com/office/drawing/2014/main" id="{2402FBE3-22C6-4059-916B-F00755CA2473}"/>
                  </a:ext>
                </a:extLst>
              </p:cNvPr>
              <p:cNvGrpSpPr/>
              <p:nvPr/>
            </p:nvGrpSpPr>
            <p:grpSpPr>
              <a:xfrm>
                <a:off x="3841133" y="3227185"/>
                <a:ext cx="754807" cy="1520725"/>
                <a:chOff x="3841133" y="3241040"/>
                <a:chExt cx="754807" cy="1520725"/>
              </a:xfrm>
            </p:grpSpPr>
            <p:grpSp>
              <p:nvGrpSpPr>
                <p:cNvPr id="61" name="그룹 60">
                  <a:extLst>
                    <a:ext uri="{FF2B5EF4-FFF2-40B4-BE49-F238E27FC236}">
                      <a16:creationId xmlns:a16="http://schemas.microsoft.com/office/drawing/2014/main" id="{4554331B-680B-4006-A7A0-34D7AC756CE5}"/>
                    </a:ext>
                  </a:extLst>
                </p:cNvPr>
                <p:cNvGrpSpPr/>
                <p:nvPr/>
              </p:nvGrpSpPr>
              <p:grpSpPr>
                <a:xfrm>
                  <a:off x="3896496" y="3241040"/>
                  <a:ext cx="699444" cy="952872"/>
                  <a:chOff x="3896424" y="3196407"/>
                  <a:chExt cx="764968" cy="1042138"/>
                </a:xfrm>
              </p:grpSpPr>
              <p:sp>
                <p:nvSpPr>
                  <p:cNvPr id="58" name="Oval 25">
                    <a:extLst>
                      <a:ext uri="{FF2B5EF4-FFF2-40B4-BE49-F238E27FC236}">
                        <a16:creationId xmlns:a16="http://schemas.microsoft.com/office/drawing/2014/main" id="{2B313CFE-1552-44FB-8240-6E4EFE40F4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61499" y="3196407"/>
                    <a:ext cx="200933" cy="220639"/>
                  </a:xfrm>
                  <a:prstGeom prst="ellipse">
                    <a:avLst/>
                  </a:prstGeom>
                  <a:solidFill>
                    <a:srgbClr val="4472C4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endParaRPr>
                  </a:p>
                </p:txBody>
              </p:sp>
              <p:sp>
                <p:nvSpPr>
                  <p:cNvPr id="59" name="Freeform 26">
                    <a:extLst>
                      <a:ext uri="{FF2B5EF4-FFF2-40B4-BE49-F238E27FC236}">
                        <a16:creationId xmlns:a16="http://schemas.microsoft.com/office/drawing/2014/main" id="{1D031659-5503-4E65-ADFF-84E8CAF017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96424" y="3341453"/>
                    <a:ext cx="764968" cy="897092"/>
                  </a:xfrm>
                  <a:custGeom>
                    <a:avLst/>
                    <a:gdLst>
                      <a:gd name="T0" fmla="*/ 845 w 1269"/>
                      <a:gd name="T1" fmla="*/ 81 h 1485"/>
                      <a:gd name="T2" fmla="*/ 759 w 1269"/>
                      <a:gd name="T3" fmla="*/ 221 h 1485"/>
                      <a:gd name="T4" fmla="*/ 733 w 1269"/>
                      <a:gd name="T5" fmla="*/ 199 h 1485"/>
                      <a:gd name="T6" fmla="*/ 449 w 1269"/>
                      <a:gd name="T7" fmla="*/ 170 h 1485"/>
                      <a:gd name="T8" fmla="*/ 440 w 1269"/>
                      <a:gd name="T9" fmla="*/ 607 h 1485"/>
                      <a:gd name="T10" fmla="*/ 432 w 1269"/>
                      <a:gd name="T11" fmla="*/ 170 h 1485"/>
                      <a:gd name="T12" fmla="*/ 150 w 1269"/>
                      <a:gd name="T13" fmla="*/ 198 h 1485"/>
                      <a:gd name="T14" fmla="*/ 121 w 1269"/>
                      <a:gd name="T15" fmla="*/ 224 h 1485"/>
                      <a:gd name="T16" fmla="*/ 8 w 1269"/>
                      <a:gd name="T17" fmla="*/ 716 h 1485"/>
                      <a:gd name="T18" fmla="*/ 136 w 1269"/>
                      <a:gd name="T19" fmla="*/ 744 h 1485"/>
                      <a:gd name="T20" fmla="*/ 256 w 1269"/>
                      <a:gd name="T21" fmla="*/ 749 h 1485"/>
                      <a:gd name="T22" fmla="*/ 283 w 1269"/>
                      <a:gd name="T23" fmla="*/ 1485 h 1485"/>
                      <a:gd name="T24" fmla="*/ 440 w 1269"/>
                      <a:gd name="T25" fmla="*/ 831 h 1485"/>
                      <a:gd name="T26" fmla="*/ 598 w 1269"/>
                      <a:gd name="T27" fmla="*/ 1485 h 1485"/>
                      <a:gd name="T28" fmla="*/ 625 w 1269"/>
                      <a:gd name="T29" fmla="*/ 749 h 1485"/>
                      <a:gd name="T30" fmla="*/ 749 w 1269"/>
                      <a:gd name="T31" fmla="*/ 448 h 1485"/>
                      <a:gd name="T32" fmla="*/ 846 w 1269"/>
                      <a:gd name="T33" fmla="*/ 462 h 1485"/>
                      <a:gd name="T34" fmla="*/ 1188 w 1269"/>
                      <a:gd name="T35" fmla="*/ 528 h 1485"/>
                      <a:gd name="T36" fmla="*/ 1187 w 1269"/>
                      <a:gd name="T37" fmla="*/ 0 h 1485"/>
                      <a:gd name="T38" fmla="*/ 923 w 1269"/>
                      <a:gd name="T39" fmla="*/ 485 h 1485"/>
                      <a:gd name="T40" fmla="*/ 923 w 1269"/>
                      <a:gd name="T41" fmla="*/ 443 h 1485"/>
                      <a:gd name="T42" fmla="*/ 975 w 1269"/>
                      <a:gd name="T43" fmla="*/ 476 h 1485"/>
                      <a:gd name="T44" fmla="*/ 923 w 1269"/>
                      <a:gd name="T45" fmla="*/ 431 h 1485"/>
                      <a:gd name="T46" fmla="*/ 923 w 1269"/>
                      <a:gd name="T47" fmla="*/ 389 h 1485"/>
                      <a:gd name="T48" fmla="*/ 975 w 1269"/>
                      <a:gd name="T49" fmla="*/ 422 h 1485"/>
                      <a:gd name="T50" fmla="*/ 923 w 1269"/>
                      <a:gd name="T51" fmla="*/ 377 h 1485"/>
                      <a:gd name="T52" fmla="*/ 923 w 1269"/>
                      <a:gd name="T53" fmla="*/ 335 h 1485"/>
                      <a:gd name="T54" fmla="*/ 975 w 1269"/>
                      <a:gd name="T55" fmla="*/ 367 h 1485"/>
                      <a:gd name="T56" fmla="*/ 923 w 1269"/>
                      <a:gd name="T57" fmla="*/ 260 h 1485"/>
                      <a:gd name="T58" fmla="*/ 975 w 1269"/>
                      <a:gd name="T59" fmla="*/ 292 h 1485"/>
                      <a:gd name="T60" fmla="*/ 908 w 1269"/>
                      <a:gd name="T61" fmla="*/ 292 h 1485"/>
                      <a:gd name="T62" fmla="*/ 1038 w 1269"/>
                      <a:gd name="T63" fmla="*/ 485 h 1485"/>
                      <a:gd name="T64" fmla="*/ 1038 w 1269"/>
                      <a:gd name="T65" fmla="*/ 443 h 1485"/>
                      <a:gd name="T66" fmla="*/ 1090 w 1269"/>
                      <a:gd name="T67" fmla="*/ 476 h 1485"/>
                      <a:gd name="T68" fmla="*/ 1038 w 1269"/>
                      <a:gd name="T69" fmla="*/ 431 h 1485"/>
                      <a:gd name="T70" fmla="*/ 1038 w 1269"/>
                      <a:gd name="T71" fmla="*/ 389 h 1485"/>
                      <a:gd name="T72" fmla="*/ 1090 w 1269"/>
                      <a:gd name="T73" fmla="*/ 422 h 1485"/>
                      <a:gd name="T74" fmla="*/ 1038 w 1269"/>
                      <a:gd name="T75" fmla="*/ 377 h 1485"/>
                      <a:gd name="T76" fmla="*/ 1038 w 1269"/>
                      <a:gd name="T77" fmla="*/ 335 h 1485"/>
                      <a:gd name="T78" fmla="*/ 1090 w 1269"/>
                      <a:gd name="T79" fmla="*/ 367 h 1485"/>
                      <a:gd name="T80" fmla="*/ 1038 w 1269"/>
                      <a:gd name="T81" fmla="*/ 260 h 1485"/>
                      <a:gd name="T82" fmla="*/ 1090 w 1269"/>
                      <a:gd name="T83" fmla="*/ 292 h 1485"/>
                      <a:gd name="T84" fmla="*/ 1023 w 1269"/>
                      <a:gd name="T85" fmla="*/ 292 h 1485"/>
                      <a:gd name="T86" fmla="*/ 1153 w 1269"/>
                      <a:gd name="T87" fmla="*/ 485 h 1485"/>
                      <a:gd name="T88" fmla="*/ 1153 w 1269"/>
                      <a:gd name="T89" fmla="*/ 443 h 1485"/>
                      <a:gd name="T90" fmla="*/ 1205 w 1269"/>
                      <a:gd name="T91" fmla="*/ 476 h 1485"/>
                      <a:gd name="T92" fmla="*/ 1153 w 1269"/>
                      <a:gd name="T93" fmla="*/ 431 h 1485"/>
                      <a:gd name="T94" fmla="*/ 1153 w 1269"/>
                      <a:gd name="T95" fmla="*/ 389 h 1485"/>
                      <a:gd name="T96" fmla="*/ 1206 w 1269"/>
                      <a:gd name="T97" fmla="*/ 422 h 1485"/>
                      <a:gd name="T98" fmla="*/ 1153 w 1269"/>
                      <a:gd name="T99" fmla="*/ 377 h 1485"/>
                      <a:gd name="T100" fmla="*/ 1153 w 1269"/>
                      <a:gd name="T101" fmla="*/ 335 h 1485"/>
                      <a:gd name="T102" fmla="*/ 1206 w 1269"/>
                      <a:gd name="T103" fmla="*/ 367 h 1485"/>
                      <a:gd name="T104" fmla="*/ 1153 w 1269"/>
                      <a:gd name="T105" fmla="*/ 260 h 1485"/>
                      <a:gd name="T106" fmla="*/ 1206 w 1269"/>
                      <a:gd name="T107" fmla="*/ 292 h 1485"/>
                      <a:gd name="T108" fmla="*/ 1138 w 1269"/>
                      <a:gd name="T109" fmla="*/ 292 h 1485"/>
                      <a:gd name="T110" fmla="*/ 919 w 1269"/>
                      <a:gd name="T111" fmla="*/ 192 h 1485"/>
                      <a:gd name="T112" fmla="*/ 919 w 1269"/>
                      <a:gd name="T113" fmla="*/ 61 h 1485"/>
                      <a:gd name="T114" fmla="*/ 1227 w 1269"/>
                      <a:gd name="T115" fmla="*/ 162 h 14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269" h="1485">
                        <a:moveTo>
                          <a:pt x="1187" y="0"/>
                        </a:moveTo>
                        <a:lnTo>
                          <a:pt x="926" y="0"/>
                        </a:lnTo>
                        <a:cubicBezTo>
                          <a:pt x="881" y="0"/>
                          <a:pt x="845" y="36"/>
                          <a:pt x="845" y="81"/>
                        </a:cubicBezTo>
                        <a:lnTo>
                          <a:pt x="845" y="283"/>
                        </a:lnTo>
                        <a:lnTo>
                          <a:pt x="816" y="310"/>
                        </a:lnTo>
                        <a:lnTo>
                          <a:pt x="759" y="221"/>
                        </a:lnTo>
                        <a:cubicBezTo>
                          <a:pt x="757" y="218"/>
                          <a:pt x="755" y="217"/>
                          <a:pt x="753" y="215"/>
                        </a:cubicBezTo>
                        <a:cubicBezTo>
                          <a:pt x="750" y="212"/>
                          <a:pt x="747" y="208"/>
                          <a:pt x="744" y="205"/>
                        </a:cubicBezTo>
                        <a:cubicBezTo>
                          <a:pt x="740" y="203"/>
                          <a:pt x="736" y="201"/>
                          <a:pt x="733" y="199"/>
                        </a:cubicBezTo>
                        <a:cubicBezTo>
                          <a:pt x="730" y="197"/>
                          <a:pt x="728" y="195"/>
                          <a:pt x="726" y="195"/>
                        </a:cubicBezTo>
                        <a:cubicBezTo>
                          <a:pt x="720" y="192"/>
                          <a:pt x="587" y="145"/>
                          <a:pt x="465" y="139"/>
                        </a:cubicBezTo>
                        <a:lnTo>
                          <a:pt x="449" y="170"/>
                        </a:lnTo>
                        <a:lnTo>
                          <a:pt x="449" y="170"/>
                        </a:lnTo>
                        <a:lnTo>
                          <a:pt x="493" y="515"/>
                        </a:lnTo>
                        <a:lnTo>
                          <a:pt x="440" y="607"/>
                        </a:lnTo>
                        <a:lnTo>
                          <a:pt x="388" y="515"/>
                        </a:lnTo>
                        <a:lnTo>
                          <a:pt x="432" y="170"/>
                        </a:lnTo>
                        <a:lnTo>
                          <a:pt x="432" y="170"/>
                        </a:lnTo>
                        <a:lnTo>
                          <a:pt x="416" y="139"/>
                        </a:lnTo>
                        <a:cubicBezTo>
                          <a:pt x="294" y="145"/>
                          <a:pt x="161" y="192"/>
                          <a:pt x="155" y="195"/>
                        </a:cubicBezTo>
                        <a:cubicBezTo>
                          <a:pt x="153" y="195"/>
                          <a:pt x="151" y="197"/>
                          <a:pt x="150" y="198"/>
                        </a:cubicBezTo>
                        <a:cubicBezTo>
                          <a:pt x="145" y="200"/>
                          <a:pt x="141" y="202"/>
                          <a:pt x="137" y="205"/>
                        </a:cubicBezTo>
                        <a:cubicBezTo>
                          <a:pt x="134" y="208"/>
                          <a:pt x="131" y="210"/>
                          <a:pt x="129" y="213"/>
                        </a:cubicBezTo>
                        <a:cubicBezTo>
                          <a:pt x="126" y="216"/>
                          <a:pt x="123" y="220"/>
                          <a:pt x="121" y="224"/>
                        </a:cubicBezTo>
                        <a:cubicBezTo>
                          <a:pt x="119" y="228"/>
                          <a:pt x="117" y="231"/>
                          <a:pt x="116" y="236"/>
                        </a:cubicBezTo>
                        <a:cubicBezTo>
                          <a:pt x="115" y="238"/>
                          <a:pt x="114" y="240"/>
                          <a:pt x="113" y="242"/>
                        </a:cubicBezTo>
                        <a:lnTo>
                          <a:pt x="8" y="716"/>
                        </a:lnTo>
                        <a:cubicBezTo>
                          <a:pt x="0" y="751"/>
                          <a:pt x="22" y="786"/>
                          <a:pt x="58" y="794"/>
                        </a:cubicBezTo>
                        <a:cubicBezTo>
                          <a:pt x="63" y="795"/>
                          <a:pt x="67" y="796"/>
                          <a:pt x="72" y="796"/>
                        </a:cubicBezTo>
                        <a:cubicBezTo>
                          <a:pt x="102" y="796"/>
                          <a:pt x="129" y="775"/>
                          <a:pt x="136" y="744"/>
                        </a:cubicBezTo>
                        <a:lnTo>
                          <a:pt x="233" y="307"/>
                        </a:lnTo>
                        <a:cubicBezTo>
                          <a:pt x="240" y="305"/>
                          <a:pt x="248" y="303"/>
                          <a:pt x="256" y="301"/>
                        </a:cubicBezTo>
                        <a:lnTo>
                          <a:pt x="256" y="749"/>
                        </a:lnTo>
                        <a:lnTo>
                          <a:pt x="204" y="1400"/>
                        </a:lnTo>
                        <a:cubicBezTo>
                          <a:pt x="200" y="1444"/>
                          <a:pt x="233" y="1482"/>
                          <a:pt x="276" y="1485"/>
                        </a:cubicBezTo>
                        <a:cubicBezTo>
                          <a:pt x="278" y="1485"/>
                          <a:pt x="280" y="1485"/>
                          <a:pt x="283" y="1485"/>
                        </a:cubicBezTo>
                        <a:cubicBezTo>
                          <a:pt x="323" y="1485"/>
                          <a:pt x="358" y="1454"/>
                          <a:pt x="361" y="1413"/>
                        </a:cubicBezTo>
                        <a:lnTo>
                          <a:pt x="408" y="825"/>
                        </a:lnTo>
                        <a:cubicBezTo>
                          <a:pt x="418" y="829"/>
                          <a:pt x="429" y="831"/>
                          <a:pt x="440" y="831"/>
                        </a:cubicBezTo>
                        <a:cubicBezTo>
                          <a:pt x="452" y="831"/>
                          <a:pt x="462" y="829"/>
                          <a:pt x="472" y="825"/>
                        </a:cubicBezTo>
                        <a:lnTo>
                          <a:pt x="519" y="1413"/>
                        </a:lnTo>
                        <a:cubicBezTo>
                          <a:pt x="523" y="1454"/>
                          <a:pt x="557" y="1485"/>
                          <a:pt x="598" y="1485"/>
                        </a:cubicBezTo>
                        <a:cubicBezTo>
                          <a:pt x="600" y="1485"/>
                          <a:pt x="602" y="1485"/>
                          <a:pt x="604" y="1485"/>
                        </a:cubicBezTo>
                        <a:cubicBezTo>
                          <a:pt x="648" y="1482"/>
                          <a:pt x="680" y="1443"/>
                          <a:pt x="677" y="1400"/>
                        </a:cubicBezTo>
                        <a:lnTo>
                          <a:pt x="625" y="749"/>
                        </a:lnTo>
                        <a:lnTo>
                          <a:pt x="625" y="300"/>
                        </a:lnTo>
                        <a:cubicBezTo>
                          <a:pt x="639" y="305"/>
                          <a:pt x="651" y="308"/>
                          <a:pt x="661" y="311"/>
                        </a:cubicBezTo>
                        <a:lnTo>
                          <a:pt x="749" y="448"/>
                        </a:lnTo>
                        <a:cubicBezTo>
                          <a:pt x="760" y="465"/>
                          <a:pt x="777" y="476"/>
                          <a:pt x="797" y="478"/>
                        </a:cubicBezTo>
                        <a:cubicBezTo>
                          <a:pt x="800" y="478"/>
                          <a:pt x="802" y="478"/>
                          <a:pt x="805" y="478"/>
                        </a:cubicBezTo>
                        <a:cubicBezTo>
                          <a:pt x="820" y="478"/>
                          <a:pt x="834" y="472"/>
                          <a:pt x="846" y="462"/>
                        </a:cubicBezTo>
                        <a:cubicBezTo>
                          <a:pt x="845" y="457"/>
                          <a:pt x="845" y="452"/>
                          <a:pt x="845" y="447"/>
                        </a:cubicBezTo>
                        <a:cubicBezTo>
                          <a:pt x="845" y="492"/>
                          <a:pt x="881" y="528"/>
                          <a:pt x="926" y="528"/>
                        </a:cubicBezTo>
                        <a:lnTo>
                          <a:pt x="1188" y="528"/>
                        </a:lnTo>
                        <a:cubicBezTo>
                          <a:pt x="1232" y="528"/>
                          <a:pt x="1269" y="492"/>
                          <a:pt x="1269" y="447"/>
                        </a:cubicBezTo>
                        <a:lnTo>
                          <a:pt x="1269" y="81"/>
                        </a:lnTo>
                        <a:cubicBezTo>
                          <a:pt x="1269" y="36"/>
                          <a:pt x="1232" y="0"/>
                          <a:pt x="1187" y="0"/>
                        </a:cubicBezTo>
                        <a:close/>
                        <a:moveTo>
                          <a:pt x="975" y="476"/>
                        </a:moveTo>
                        <a:cubicBezTo>
                          <a:pt x="975" y="481"/>
                          <a:pt x="969" y="485"/>
                          <a:pt x="960" y="485"/>
                        </a:cubicBezTo>
                        <a:lnTo>
                          <a:pt x="923" y="485"/>
                        </a:lnTo>
                        <a:cubicBezTo>
                          <a:pt x="915" y="485"/>
                          <a:pt x="908" y="481"/>
                          <a:pt x="908" y="476"/>
                        </a:cubicBezTo>
                        <a:lnTo>
                          <a:pt x="908" y="453"/>
                        </a:lnTo>
                        <a:cubicBezTo>
                          <a:pt x="908" y="447"/>
                          <a:pt x="915" y="443"/>
                          <a:pt x="923" y="443"/>
                        </a:cubicBezTo>
                        <a:lnTo>
                          <a:pt x="960" y="443"/>
                        </a:lnTo>
                        <a:cubicBezTo>
                          <a:pt x="969" y="443"/>
                          <a:pt x="975" y="447"/>
                          <a:pt x="975" y="453"/>
                        </a:cubicBezTo>
                        <a:lnTo>
                          <a:pt x="975" y="476"/>
                        </a:lnTo>
                        <a:close/>
                        <a:moveTo>
                          <a:pt x="975" y="422"/>
                        </a:moveTo>
                        <a:cubicBezTo>
                          <a:pt x="975" y="427"/>
                          <a:pt x="969" y="431"/>
                          <a:pt x="960" y="431"/>
                        </a:cubicBezTo>
                        <a:lnTo>
                          <a:pt x="923" y="431"/>
                        </a:lnTo>
                        <a:cubicBezTo>
                          <a:pt x="915" y="431"/>
                          <a:pt x="908" y="427"/>
                          <a:pt x="908" y="422"/>
                        </a:cubicBezTo>
                        <a:lnTo>
                          <a:pt x="908" y="398"/>
                        </a:lnTo>
                        <a:cubicBezTo>
                          <a:pt x="908" y="393"/>
                          <a:pt x="915" y="389"/>
                          <a:pt x="923" y="389"/>
                        </a:cubicBezTo>
                        <a:lnTo>
                          <a:pt x="960" y="389"/>
                        </a:lnTo>
                        <a:cubicBezTo>
                          <a:pt x="969" y="389"/>
                          <a:pt x="975" y="393"/>
                          <a:pt x="975" y="398"/>
                        </a:cubicBezTo>
                        <a:lnTo>
                          <a:pt x="975" y="422"/>
                        </a:lnTo>
                        <a:close/>
                        <a:moveTo>
                          <a:pt x="975" y="367"/>
                        </a:moveTo>
                        <a:cubicBezTo>
                          <a:pt x="975" y="373"/>
                          <a:pt x="969" y="377"/>
                          <a:pt x="960" y="377"/>
                        </a:cubicBezTo>
                        <a:lnTo>
                          <a:pt x="923" y="377"/>
                        </a:lnTo>
                        <a:cubicBezTo>
                          <a:pt x="915" y="377"/>
                          <a:pt x="908" y="373"/>
                          <a:pt x="908" y="367"/>
                        </a:cubicBezTo>
                        <a:lnTo>
                          <a:pt x="908" y="344"/>
                        </a:lnTo>
                        <a:cubicBezTo>
                          <a:pt x="908" y="339"/>
                          <a:pt x="915" y="335"/>
                          <a:pt x="923" y="335"/>
                        </a:cubicBezTo>
                        <a:lnTo>
                          <a:pt x="960" y="335"/>
                        </a:lnTo>
                        <a:cubicBezTo>
                          <a:pt x="969" y="335"/>
                          <a:pt x="975" y="339"/>
                          <a:pt x="975" y="344"/>
                        </a:cubicBezTo>
                        <a:lnTo>
                          <a:pt x="975" y="367"/>
                        </a:lnTo>
                        <a:close/>
                        <a:moveTo>
                          <a:pt x="908" y="292"/>
                        </a:moveTo>
                        <a:lnTo>
                          <a:pt x="908" y="269"/>
                        </a:lnTo>
                        <a:cubicBezTo>
                          <a:pt x="908" y="264"/>
                          <a:pt x="915" y="260"/>
                          <a:pt x="923" y="260"/>
                        </a:cubicBezTo>
                        <a:lnTo>
                          <a:pt x="960" y="260"/>
                        </a:lnTo>
                        <a:cubicBezTo>
                          <a:pt x="969" y="260"/>
                          <a:pt x="975" y="264"/>
                          <a:pt x="975" y="269"/>
                        </a:cubicBezTo>
                        <a:lnTo>
                          <a:pt x="975" y="292"/>
                        </a:lnTo>
                        <a:cubicBezTo>
                          <a:pt x="975" y="298"/>
                          <a:pt x="969" y="302"/>
                          <a:pt x="960" y="302"/>
                        </a:cubicBezTo>
                        <a:lnTo>
                          <a:pt x="923" y="302"/>
                        </a:lnTo>
                        <a:cubicBezTo>
                          <a:pt x="915" y="302"/>
                          <a:pt x="908" y="298"/>
                          <a:pt x="908" y="292"/>
                        </a:cubicBezTo>
                        <a:close/>
                        <a:moveTo>
                          <a:pt x="1090" y="476"/>
                        </a:moveTo>
                        <a:cubicBezTo>
                          <a:pt x="1090" y="481"/>
                          <a:pt x="1084" y="485"/>
                          <a:pt x="1075" y="485"/>
                        </a:cubicBezTo>
                        <a:lnTo>
                          <a:pt x="1038" y="485"/>
                        </a:lnTo>
                        <a:cubicBezTo>
                          <a:pt x="1030" y="485"/>
                          <a:pt x="1023" y="481"/>
                          <a:pt x="1023" y="476"/>
                        </a:cubicBezTo>
                        <a:lnTo>
                          <a:pt x="1023" y="453"/>
                        </a:lnTo>
                        <a:cubicBezTo>
                          <a:pt x="1023" y="447"/>
                          <a:pt x="1030" y="443"/>
                          <a:pt x="1038" y="443"/>
                        </a:cubicBezTo>
                        <a:lnTo>
                          <a:pt x="1075" y="443"/>
                        </a:lnTo>
                        <a:cubicBezTo>
                          <a:pt x="1084" y="443"/>
                          <a:pt x="1090" y="447"/>
                          <a:pt x="1090" y="453"/>
                        </a:cubicBezTo>
                        <a:lnTo>
                          <a:pt x="1090" y="476"/>
                        </a:lnTo>
                        <a:close/>
                        <a:moveTo>
                          <a:pt x="1090" y="422"/>
                        </a:moveTo>
                        <a:cubicBezTo>
                          <a:pt x="1090" y="427"/>
                          <a:pt x="1084" y="431"/>
                          <a:pt x="1075" y="431"/>
                        </a:cubicBezTo>
                        <a:lnTo>
                          <a:pt x="1038" y="431"/>
                        </a:lnTo>
                        <a:cubicBezTo>
                          <a:pt x="1030" y="431"/>
                          <a:pt x="1023" y="427"/>
                          <a:pt x="1023" y="422"/>
                        </a:cubicBezTo>
                        <a:lnTo>
                          <a:pt x="1023" y="398"/>
                        </a:lnTo>
                        <a:cubicBezTo>
                          <a:pt x="1023" y="393"/>
                          <a:pt x="1030" y="389"/>
                          <a:pt x="1038" y="389"/>
                        </a:cubicBezTo>
                        <a:lnTo>
                          <a:pt x="1075" y="389"/>
                        </a:lnTo>
                        <a:cubicBezTo>
                          <a:pt x="1084" y="389"/>
                          <a:pt x="1090" y="393"/>
                          <a:pt x="1090" y="398"/>
                        </a:cubicBezTo>
                        <a:lnTo>
                          <a:pt x="1090" y="422"/>
                        </a:lnTo>
                        <a:close/>
                        <a:moveTo>
                          <a:pt x="1090" y="367"/>
                        </a:moveTo>
                        <a:cubicBezTo>
                          <a:pt x="1090" y="373"/>
                          <a:pt x="1084" y="377"/>
                          <a:pt x="1075" y="377"/>
                        </a:cubicBezTo>
                        <a:lnTo>
                          <a:pt x="1038" y="377"/>
                        </a:lnTo>
                        <a:cubicBezTo>
                          <a:pt x="1030" y="377"/>
                          <a:pt x="1023" y="373"/>
                          <a:pt x="1023" y="367"/>
                        </a:cubicBezTo>
                        <a:lnTo>
                          <a:pt x="1023" y="344"/>
                        </a:lnTo>
                        <a:cubicBezTo>
                          <a:pt x="1023" y="339"/>
                          <a:pt x="1030" y="335"/>
                          <a:pt x="1038" y="335"/>
                        </a:cubicBezTo>
                        <a:lnTo>
                          <a:pt x="1075" y="335"/>
                        </a:lnTo>
                        <a:cubicBezTo>
                          <a:pt x="1084" y="335"/>
                          <a:pt x="1090" y="339"/>
                          <a:pt x="1090" y="344"/>
                        </a:cubicBezTo>
                        <a:lnTo>
                          <a:pt x="1090" y="367"/>
                        </a:lnTo>
                        <a:close/>
                        <a:moveTo>
                          <a:pt x="1023" y="292"/>
                        </a:moveTo>
                        <a:lnTo>
                          <a:pt x="1023" y="269"/>
                        </a:lnTo>
                        <a:cubicBezTo>
                          <a:pt x="1023" y="264"/>
                          <a:pt x="1030" y="260"/>
                          <a:pt x="1038" y="260"/>
                        </a:cubicBezTo>
                        <a:lnTo>
                          <a:pt x="1075" y="260"/>
                        </a:lnTo>
                        <a:cubicBezTo>
                          <a:pt x="1084" y="260"/>
                          <a:pt x="1090" y="264"/>
                          <a:pt x="1090" y="269"/>
                        </a:cubicBezTo>
                        <a:lnTo>
                          <a:pt x="1090" y="292"/>
                        </a:lnTo>
                        <a:cubicBezTo>
                          <a:pt x="1090" y="298"/>
                          <a:pt x="1084" y="302"/>
                          <a:pt x="1075" y="302"/>
                        </a:cubicBezTo>
                        <a:lnTo>
                          <a:pt x="1038" y="302"/>
                        </a:lnTo>
                        <a:cubicBezTo>
                          <a:pt x="1030" y="302"/>
                          <a:pt x="1023" y="298"/>
                          <a:pt x="1023" y="292"/>
                        </a:cubicBezTo>
                        <a:close/>
                        <a:moveTo>
                          <a:pt x="1205" y="476"/>
                        </a:moveTo>
                        <a:cubicBezTo>
                          <a:pt x="1205" y="481"/>
                          <a:pt x="1199" y="485"/>
                          <a:pt x="1190" y="485"/>
                        </a:cubicBezTo>
                        <a:lnTo>
                          <a:pt x="1153" y="485"/>
                        </a:lnTo>
                        <a:cubicBezTo>
                          <a:pt x="1145" y="485"/>
                          <a:pt x="1138" y="481"/>
                          <a:pt x="1138" y="476"/>
                        </a:cubicBezTo>
                        <a:lnTo>
                          <a:pt x="1138" y="453"/>
                        </a:lnTo>
                        <a:cubicBezTo>
                          <a:pt x="1138" y="447"/>
                          <a:pt x="1145" y="443"/>
                          <a:pt x="1153" y="443"/>
                        </a:cubicBezTo>
                        <a:lnTo>
                          <a:pt x="1190" y="443"/>
                        </a:lnTo>
                        <a:cubicBezTo>
                          <a:pt x="1199" y="443"/>
                          <a:pt x="1205" y="447"/>
                          <a:pt x="1205" y="453"/>
                        </a:cubicBezTo>
                        <a:lnTo>
                          <a:pt x="1205" y="476"/>
                        </a:lnTo>
                        <a:close/>
                        <a:moveTo>
                          <a:pt x="1206" y="422"/>
                        </a:moveTo>
                        <a:cubicBezTo>
                          <a:pt x="1206" y="427"/>
                          <a:pt x="1199" y="431"/>
                          <a:pt x="1190" y="431"/>
                        </a:cubicBezTo>
                        <a:lnTo>
                          <a:pt x="1153" y="431"/>
                        </a:lnTo>
                        <a:cubicBezTo>
                          <a:pt x="1145" y="431"/>
                          <a:pt x="1138" y="427"/>
                          <a:pt x="1138" y="422"/>
                        </a:cubicBezTo>
                        <a:lnTo>
                          <a:pt x="1138" y="398"/>
                        </a:lnTo>
                        <a:cubicBezTo>
                          <a:pt x="1138" y="393"/>
                          <a:pt x="1145" y="389"/>
                          <a:pt x="1153" y="389"/>
                        </a:cubicBezTo>
                        <a:lnTo>
                          <a:pt x="1190" y="389"/>
                        </a:lnTo>
                        <a:cubicBezTo>
                          <a:pt x="1199" y="389"/>
                          <a:pt x="1206" y="393"/>
                          <a:pt x="1206" y="398"/>
                        </a:cubicBezTo>
                        <a:lnTo>
                          <a:pt x="1206" y="422"/>
                        </a:lnTo>
                        <a:close/>
                        <a:moveTo>
                          <a:pt x="1206" y="367"/>
                        </a:moveTo>
                        <a:cubicBezTo>
                          <a:pt x="1206" y="373"/>
                          <a:pt x="1199" y="377"/>
                          <a:pt x="1190" y="377"/>
                        </a:cubicBezTo>
                        <a:lnTo>
                          <a:pt x="1153" y="377"/>
                        </a:lnTo>
                        <a:cubicBezTo>
                          <a:pt x="1145" y="377"/>
                          <a:pt x="1138" y="373"/>
                          <a:pt x="1138" y="367"/>
                        </a:cubicBezTo>
                        <a:lnTo>
                          <a:pt x="1138" y="344"/>
                        </a:lnTo>
                        <a:cubicBezTo>
                          <a:pt x="1138" y="339"/>
                          <a:pt x="1145" y="335"/>
                          <a:pt x="1153" y="335"/>
                        </a:cubicBezTo>
                        <a:lnTo>
                          <a:pt x="1190" y="335"/>
                        </a:lnTo>
                        <a:cubicBezTo>
                          <a:pt x="1199" y="335"/>
                          <a:pt x="1206" y="339"/>
                          <a:pt x="1206" y="344"/>
                        </a:cubicBezTo>
                        <a:lnTo>
                          <a:pt x="1206" y="367"/>
                        </a:lnTo>
                        <a:close/>
                        <a:moveTo>
                          <a:pt x="1138" y="292"/>
                        </a:moveTo>
                        <a:lnTo>
                          <a:pt x="1138" y="269"/>
                        </a:lnTo>
                        <a:cubicBezTo>
                          <a:pt x="1138" y="264"/>
                          <a:pt x="1145" y="260"/>
                          <a:pt x="1153" y="260"/>
                        </a:cubicBezTo>
                        <a:lnTo>
                          <a:pt x="1190" y="260"/>
                        </a:lnTo>
                        <a:cubicBezTo>
                          <a:pt x="1199" y="260"/>
                          <a:pt x="1206" y="264"/>
                          <a:pt x="1206" y="269"/>
                        </a:cubicBezTo>
                        <a:lnTo>
                          <a:pt x="1206" y="292"/>
                        </a:lnTo>
                        <a:cubicBezTo>
                          <a:pt x="1206" y="298"/>
                          <a:pt x="1199" y="302"/>
                          <a:pt x="1190" y="302"/>
                        </a:cubicBezTo>
                        <a:lnTo>
                          <a:pt x="1153" y="302"/>
                        </a:lnTo>
                        <a:cubicBezTo>
                          <a:pt x="1145" y="302"/>
                          <a:pt x="1138" y="298"/>
                          <a:pt x="1138" y="292"/>
                        </a:cubicBezTo>
                        <a:close/>
                        <a:moveTo>
                          <a:pt x="1227" y="162"/>
                        </a:moveTo>
                        <a:cubicBezTo>
                          <a:pt x="1227" y="179"/>
                          <a:pt x="1213" y="192"/>
                          <a:pt x="1194" y="192"/>
                        </a:cubicBezTo>
                        <a:lnTo>
                          <a:pt x="919" y="192"/>
                        </a:lnTo>
                        <a:cubicBezTo>
                          <a:pt x="901" y="192"/>
                          <a:pt x="886" y="179"/>
                          <a:pt x="886" y="162"/>
                        </a:cubicBezTo>
                        <a:lnTo>
                          <a:pt x="886" y="91"/>
                        </a:lnTo>
                        <a:cubicBezTo>
                          <a:pt x="886" y="75"/>
                          <a:pt x="901" y="61"/>
                          <a:pt x="919" y="61"/>
                        </a:cubicBezTo>
                        <a:lnTo>
                          <a:pt x="1194" y="61"/>
                        </a:lnTo>
                        <a:cubicBezTo>
                          <a:pt x="1213" y="61"/>
                          <a:pt x="1227" y="75"/>
                          <a:pt x="1227" y="91"/>
                        </a:cubicBezTo>
                        <a:lnTo>
                          <a:pt x="1227" y="162"/>
                        </a:lnTo>
                        <a:close/>
                      </a:path>
                    </a:pathLst>
                  </a:custGeom>
                  <a:solidFill>
                    <a:srgbClr val="4472C4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endParaRPr>
                  </a:p>
                </p:txBody>
              </p:sp>
            </p:grp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2BDC4C9-4A53-41F3-8293-9FAFA4080E7C}"/>
                    </a:ext>
                  </a:extLst>
                </p:cNvPr>
                <p:cNvSpPr txBox="1"/>
                <p:nvPr/>
              </p:nvSpPr>
              <p:spPr>
                <a:xfrm>
                  <a:off x="3841133" y="4238545"/>
                  <a:ext cx="596318" cy="523220"/>
                </a:xfrm>
                <a:prstGeom prst="rect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>
                  <a:defPPr>
                    <a:defRPr lang="en-US"/>
                  </a:defPPr>
                  <a:lvl1pPr>
                    <a:defRPr sz="1400" b="1" spc="-13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a typeface="KoPub돋움체 Light" panose="02020603020101020101" pitchFamily="18" charset="-127"/>
                    </a:defRPr>
                  </a:lvl1pPr>
                </a:lstStyle>
                <a:p>
                  <a:r>
                    <a:rPr lang="ko-KR" altLang="en-US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rPr>
                    <a:t>회계사</a:t>
                  </a:r>
                </a:p>
              </p:txBody>
            </p:sp>
          </p:grpSp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id="{10E597E6-4879-4713-A283-280BA436BE6D}"/>
                  </a:ext>
                </a:extLst>
              </p:cNvPr>
              <p:cNvGrpSpPr/>
              <p:nvPr/>
            </p:nvGrpSpPr>
            <p:grpSpPr>
              <a:xfrm>
                <a:off x="4890739" y="3211309"/>
                <a:ext cx="983252" cy="1536601"/>
                <a:chOff x="4890739" y="3225164"/>
                <a:chExt cx="983252" cy="1536601"/>
              </a:xfrm>
            </p:grpSpPr>
            <p:grpSp>
              <p:nvGrpSpPr>
                <p:cNvPr id="72" name="그룹 71">
                  <a:extLst>
                    <a:ext uri="{FF2B5EF4-FFF2-40B4-BE49-F238E27FC236}">
                      <a16:creationId xmlns:a16="http://schemas.microsoft.com/office/drawing/2014/main" id="{D73C7969-3112-4B94-989A-A752BD076C86}"/>
                    </a:ext>
                  </a:extLst>
                </p:cNvPr>
                <p:cNvGrpSpPr/>
                <p:nvPr/>
              </p:nvGrpSpPr>
              <p:grpSpPr>
                <a:xfrm>
                  <a:off x="4890739" y="3225164"/>
                  <a:ext cx="983252" cy="968684"/>
                  <a:chOff x="4890739" y="3225164"/>
                  <a:chExt cx="983252" cy="968684"/>
                </a:xfrm>
              </p:grpSpPr>
              <p:sp>
                <p:nvSpPr>
                  <p:cNvPr id="63" name="Freeform 30">
                    <a:extLst>
                      <a:ext uri="{FF2B5EF4-FFF2-40B4-BE49-F238E27FC236}">
                        <a16:creationId xmlns:a16="http://schemas.microsoft.com/office/drawing/2014/main" id="{5C3BAB89-6D3E-4F7C-9B6A-FC80D5FAA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90739" y="3545202"/>
                    <a:ext cx="80974" cy="111392"/>
                  </a:xfrm>
                  <a:custGeom>
                    <a:avLst/>
                    <a:gdLst>
                      <a:gd name="T0" fmla="*/ 269 w 269"/>
                      <a:gd name="T1" fmla="*/ 0 h 368"/>
                      <a:gd name="T2" fmla="*/ 199 w 269"/>
                      <a:gd name="T3" fmla="*/ 14 h 368"/>
                      <a:gd name="T4" fmla="*/ 77 w 269"/>
                      <a:gd name="T5" fmla="*/ 66 h 368"/>
                      <a:gd name="T6" fmla="*/ 11 w 269"/>
                      <a:gd name="T7" fmla="*/ 138 h 368"/>
                      <a:gd name="T8" fmla="*/ 22 w 269"/>
                      <a:gd name="T9" fmla="*/ 235 h 368"/>
                      <a:gd name="T10" fmla="*/ 101 w 269"/>
                      <a:gd name="T11" fmla="*/ 368 h 368"/>
                      <a:gd name="T12" fmla="*/ 269 w 269"/>
                      <a:gd name="T13" fmla="*/ 0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69" h="368">
                        <a:moveTo>
                          <a:pt x="269" y="0"/>
                        </a:moveTo>
                        <a:cubicBezTo>
                          <a:pt x="245" y="1"/>
                          <a:pt x="221" y="5"/>
                          <a:pt x="199" y="14"/>
                        </a:cubicBezTo>
                        <a:lnTo>
                          <a:pt x="77" y="66"/>
                        </a:lnTo>
                        <a:cubicBezTo>
                          <a:pt x="45" y="80"/>
                          <a:pt x="21" y="106"/>
                          <a:pt x="11" y="138"/>
                        </a:cubicBezTo>
                        <a:cubicBezTo>
                          <a:pt x="0" y="171"/>
                          <a:pt x="4" y="206"/>
                          <a:pt x="22" y="235"/>
                        </a:cubicBezTo>
                        <a:lnTo>
                          <a:pt x="101" y="368"/>
                        </a:lnTo>
                        <a:lnTo>
                          <a:pt x="269" y="0"/>
                        </a:lnTo>
                        <a:close/>
                      </a:path>
                    </a:pathLst>
                  </a:custGeom>
                  <a:solidFill>
                    <a:srgbClr val="4472C4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endParaRPr>
                  </a:p>
                </p:txBody>
              </p:sp>
              <p:sp>
                <p:nvSpPr>
                  <p:cNvPr id="64" name="Freeform 31">
                    <a:extLst>
                      <a:ext uri="{FF2B5EF4-FFF2-40B4-BE49-F238E27FC236}">
                        <a16:creationId xmlns:a16="http://schemas.microsoft.com/office/drawing/2014/main" id="{085457C4-7CBF-43D3-855F-EA250EFECD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3913" y="3294570"/>
                    <a:ext cx="640078" cy="677351"/>
                  </a:xfrm>
                  <a:custGeom>
                    <a:avLst/>
                    <a:gdLst>
                      <a:gd name="T0" fmla="*/ 2064 w 2124"/>
                      <a:gd name="T1" fmla="*/ 141 h 2242"/>
                      <a:gd name="T2" fmla="*/ 1493 w 2124"/>
                      <a:gd name="T3" fmla="*/ 82 h 2242"/>
                      <a:gd name="T4" fmla="*/ 893 w 2124"/>
                      <a:gd name="T5" fmla="*/ 338 h 2242"/>
                      <a:gd name="T6" fmla="*/ 100 w 2124"/>
                      <a:gd name="T7" fmla="*/ 60 h 2242"/>
                      <a:gd name="T8" fmla="*/ 67 w 2124"/>
                      <a:gd name="T9" fmla="*/ 117 h 2242"/>
                      <a:gd name="T10" fmla="*/ 92 w 2124"/>
                      <a:gd name="T11" fmla="*/ 251 h 2242"/>
                      <a:gd name="T12" fmla="*/ 4 w 2124"/>
                      <a:gd name="T13" fmla="*/ 496 h 2242"/>
                      <a:gd name="T14" fmla="*/ 0 w 2124"/>
                      <a:gd name="T15" fmla="*/ 501 h 2242"/>
                      <a:gd name="T16" fmla="*/ 25 w 2124"/>
                      <a:gd name="T17" fmla="*/ 501 h 2242"/>
                      <a:gd name="T18" fmla="*/ 53 w 2124"/>
                      <a:gd name="T19" fmla="*/ 501 h 2242"/>
                      <a:gd name="T20" fmla="*/ 154 w 2124"/>
                      <a:gd name="T21" fmla="*/ 602 h 2242"/>
                      <a:gd name="T22" fmla="*/ 154 w 2124"/>
                      <a:gd name="T23" fmla="*/ 603 h 2242"/>
                      <a:gd name="T24" fmla="*/ 170 w 2124"/>
                      <a:gd name="T25" fmla="*/ 630 h 2242"/>
                      <a:gd name="T26" fmla="*/ 590 w 2124"/>
                      <a:gd name="T27" fmla="*/ 1550 h 2242"/>
                      <a:gd name="T28" fmla="*/ 471 w 2124"/>
                      <a:gd name="T29" fmla="*/ 1869 h 2242"/>
                      <a:gd name="T30" fmla="*/ 316 w 2124"/>
                      <a:gd name="T31" fmla="*/ 1883 h 2242"/>
                      <a:gd name="T32" fmla="*/ 382 w 2124"/>
                      <a:gd name="T33" fmla="*/ 2156 h 2242"/>
                      <a:gd name="T34" fmla="*/ 438 w 2124"/>
                      <a:gd name="T35" fmla="*/ 2227 h 2242"/>
                      <a:gd name="T36" fmla="*/ 529 w 2124"/>
                      <a:gd name="T37" fmla="*/ 2230 h 2242"/>
                      <a:gd name="T38" fmla="*/ 749 w 2124"/>
                      <a:gd name="T39" fmla="*/ 2136 h 2242"/>
                      <a:gd name="T40" fmla="*/ 810 w 2124"/>
                      <a:gd name="T41" fmla="*/ 2067 h 2242"/>
                      <a:gd name="T42" fmla="*/ 1170 w 2124"/>
                      <a:gd name="T43" fmla="*/ 826 h 2242"/>
                      <a:gd name="T44" fmla="*/ 1712 w 2124"/>
                      <a:gd name="T45" fmla="*/ 594 h 2242"/>
                      <a:gd name="T46" fmla="*/ 2064 w 2124"/>
                      <a:gd name="T47" fmla="*/ 141 h 2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124" h="2242">
                        <a:moveTo>
                          <a:pt x="2064" y="141"/>
                        </a:moveTo>
                        <a:cubicBezTo>
                          <a:pt x="2004" y="0"/>
                          <a:pt x="1635" y="22"/>
                          <a:pt x="1493" y="82"/>
                        </a:cubicBezTo>
                        <a:lnTo>
                          <a:pt x="893" y="338"/>
                        </a:lnTo>
                        <a:lnTo>
                          <a:pt x="100" y="60"/>
                        </a:lnTo>
                        <a:cubicBezTo>
                          <a:pt x="91" y="80"/>
                          <a:pt x="80" y="100"/>
                          <a:pt x="67" y="117"/>
                        </a:cubicBezTo>
                        <a:cubicBezTo>
                          <a:pt x="82" y="159"/>
                          <a:pt x="92" y="204"/>
                          <a:pt x="92" y="251"/>
                        </a:cubicBezTo>
                        <a:cubicBezTo>
                          <a:pt x="92" y="344"/>
                          <a:pt x="58" y="428"/>
                          <a:pt x="4" y="496"/>
                        </a:cubicBezTo>
                        <a:cubicBezTo>
                          <a:pt x="3" y="498"/>
                          <a:pt x="1" y="500"/>
                          <a:pt x="0" y="501"/>
                        </a:cubicBezTo>
                        <a:lnTo>
                          <a:pt x="25" y="501"/>
                        </a:lnTo>
                        <a:lnTo>
                          <a:pt x="53" y="501"/>
                        </a:lnTo>
                        <a:cubicBezTo>
                          <a:pt x="109" y="501"/>
                          <a:pt x="154" y="546"/>
                          <a:pt x="154" y="602"/>
                        </a:cubicBezTo>
                        <a:lnTo>
                          <a:pt x="154" y="603"/>
                        </a:lnTo>
                        <a:cubicBezTo>
                          <a:pt x="160" y="612"/>
                          <a:pt x="166" y="620"/>
                          <a:pt x="170" y="630"/>
                        </a:cubicBezTo>
                        <a:lnTo>
                          <a:pt x="590" y="1550"/>
                        </a:lnTo>
                        <a:cubicBezTo>
                          <a:pt x="645" y="1671"/>
                          <a:pt x="592" y="1814"/>
                          <a:pt x="471" y="1869"/>
                        </a:cubicBezTo>
                        <a:cubicBezTo>
                          <a:pt x="415" y="1894"/>
                          <a:pt x="366" y="1895"/>
                          <a:pt x="316" y="1883"/>
                        </a:cubicBezTo>
                        <a:lnTo>
                          <a:pt x="382" y="2156"/>
                        </a:lnTo>
                        <a:cubicBezTo>
                          <a:pt x="389" y="2187"/>
                          <a:pt x="410" y="2213"/>
                          <a:pt x="438" y="2227"/>
                        </a:cubicBezTo>
                        <a:cubicBezTo>
                          <a:pt x="466" y="2241"/>
                          <a:pt x="500" y="2242"/>
                          <a:pt x="529" y="2230"/>
                        </a:cubicBezTo>
                        <a:lnTo>
                          <a:pt x="749" y="2136"/>
                        </a:lnTo>
                        <a:cubicBezTo>
                          <a:pt x="779" y="2123"/>
                          <a:pt x="801" y="2098"/>
                          <a:pt x="810" y="2067"/>
                        </a:cubicBezTo>
                        <a:lnTo>
                          <a:pt x="1170" y="826"/>
                        </a:lnTo>
                        <a:lnTo>
                          <a:pt x="1712" y="594"/>
                        </a:lnTo>
                        <a:cubicBezTo>
                          <a:pt x="1854" y="534"/>
                          <a:pt x="2124" y="283"/>
                          <a:pt x="2064" y="141"/>
                        </a:cubicBezTo>
                        <a:close/>
                      </a:path>
                    </a:pathLst>
                  </a:custGeom>
                  <a:solidFill>
                    <a:srgbClr val="4472C4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endParaRPr>
                  </a:p>
                </p:txBody>
              </p:sp>
              <p:sp>
                <p:nvSpPr>
                  <p:cNvPr id="65" name="Freeform 32">
                    <a:extLst>
                      <a:ext uri="{FF2B5EF4-FFF2-40B4-BE49-F238E27FC236}">
                        <a16:creationId xmlns:a16="http://schemas.microsoft.com/office/drawing/2014/main" id="{7F426798-15E9-4176-9684-B456B93FB8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95452" y="3487364"/>
                    <a:ext cx="493126" cy="706484"/>
                  </a:xfrm>
                  <a:custGeom>
                    <a:avLst/>
                    <a:gdLst>
                      <a:gd name="T0" fmla="*/ 1545 w 1636"/>
                      <a:gd name="T1" fmla="*/ 1126 h 2338"/>
                      <a:gd name="T2" fmla="*/ 1608 w 1636"/>
                      <a:gd name="T3" fmla="*/ 960 h 2338"/>
                      <a:gd name="T4" fmla="*/ 1231 w 1636"/>
                      <a:gd name="T5" fmla="*/ 135 h 2338"/>
                      <a:gd name="T6" fmla="*/ 1175 w 1636"/>
                      <a:gd name="T7" fmla="*/ 154 h 2338"/>
                      <a:gd name="T8" fmla="*/ 996 w 1636"/>
                      <a:gd name="T9" fmla="*/ 154 h 2338"/>
                      <a:gd name="T10" fmla="*/ 895 w 1636"/>
                      <a:gd name="T11" fmla="*/ 54 h 2338"/>
                      <a:gd name="T12" fmla="*/ 895 w 1636"/>
                      <a:gd name="T13" fmla="*/ 0 h 2338"/>
                      <a:gd name="T14" fmla="*/ 818 w 1636"/>
                      <a:gd name="T15" fmla="*/ 8 h 2338"/>
                      <a:gd name="T16" fmla="*/ 741 w 1636"/>
                      <a:gd name="T17" fmla="*/ 0 h 2338"/>
                      <a:gd name="T18" fmla="*/ 741 w 1636"/>
                      <a:gd name="T19" fmla="*/ 54 h 2338"/>
                      <a:gd name="T20" fmla="*/ 641 w 1636"/>
                      <a:gd name="T21" fmla="*/ 154 h 2338"/>
                      <a:gd name="T22" fmla="*/ 461 w 1636"/>
                      <a:gd name="T23" fmla="*/ 154 h 2338"/>
                      <a:gd name="T24" fmla="*/ 405 w 1636"/>
                      <a:gd name="T25" fmla="*/ 135 h 2338"/>
                      <a:gd name="T26" fmla="*/ 29 w 1636"/>
                      <a:gd name="T27" fmla="*/ 960 h 2338"/>
                      <a:gd name="T28" fmla="*/ 91 w 1636"/>
                      <a:gd name="T29" fmla="*/ 1126 h 2338"/>
                      <a:gd name="T30" fmla="*/ 258 w 1636"/>
                      <a:gd name="T31" fmla="*/ 1064 h 2338"/>
                      <a:gd name="T32" fmla="*/ 461 w 1636"/>
                      <a:gd name="T33" fmla="*/ 619 h 2338"/>
                      <a:gd name="T34" fmla="*/ 461 w 1636"/>
                      <a:gd name="T35" fmla="*/ 2187 h 2338"/>
                      <a:gd name="T36" fmla="*/ 612 w 1636"/>
                      <a:gd name="T37" fmla="*/ 2338 h 2338"/>
                      <a:gd name="T38" fmla="*/ 763 w 1636"/>
                      <a:gd name="T39" fmla="*/ 2187 h 2338"/>
                      <a:gd name="T40" fmla="*/ 763 w 1636"/>
                      <a:gd name="T41" fmla="*/ 1287 h 2338"/>
                      <a:gd name="T42" fmla="*/ 873 w 1636"/>
                      <a:gd name="T43" fmla="*/ 1287 h 2338"/>
                      <a:gd name="T44" fmla="*/ 873 w 1636"/>
                      <a:gd name="T45" fmla="*/ 2187 h 2338"/>
                      <a:gd name="T46" fmla="*/ 1025 w 1636"/>
                      <a:gd name="T47" fmla="*/ 2338 h 2338"/>
                      <a:gd name="T48" fmla="*/ 1176 w 1636"/>
                      <a:gd name="T49" fmla="*/ 2187 h 2338"/>
                      <a:gd name="T50" fmla="*/ 1175 w 1636"/>
                      <a:gd name="T51" fmla="*/ 619 h 2338"/>
                      <a:gd name="T52" fmla="*/ 1378 w 1636"/>
                      <a:gd name="T53" fmla="*/ 1064 h 2338"/>
                      <a:gd name="T54" fmla="*/ 1545 w 1636"/>
                      <a:gd name="T55" fmla="*/ 1126 h 2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636" h="2338">
                        <a:moveTo>
                          <a:pt x="1545" y="1126"/>
                        </a:moveTo>
                        <a:cubicBezTo>
                          <a:pt x="1609" y="1097"/>
                          <a:pt x="1636" y="1023"/>
                          <a:pt x="1608" y="960"/>
                        </a:cubicBezTo>
                        <a:lnTo>
                          <a:pt x="1231" y="135"/>
                        </a:lnTo>
                        <a:cubicBezTo>
                          <a:pt x="1215" y="146"/>
                          <a:pt x="1197" y="154"/>
                          <a:pt x="1175" y="154"/>
                        </a:cubicBezTo>
                        <a:lnTo>
                          <a:pt x="996" y="154"/>
                        </a:lnTo>
                        <a:cubicBezTo>
                          <a:pt x="941" y="154"/>
                          <a:pt x="895" y="109"/>
                          <a:pt x="895" y="54"/>
                        </a:cubicBezTo>
                        <a:lnTo>
                          <a:pt x="895" y="0"/>
                        </a:lnTo>
                        <a:cubicBezTo>
                          <a:pt x="870" y="5"/>
                          <a:pt x="845" y="8"/>
                          <a:pt x="818" y="8"/>
                        </a:cubicBezTo>
                        <a:cubicBezTo>
                          <a:pt x="792" y="8"/>
                          <a:pt x="766" y="5"/>
                          <a:pt x="741" y="0"/>
                        </a:cubicBezTo>
                        <a:lnTo>
                          <a:pt x="741" y="54"/>
                        </a:lnTo>
                        <a:cubicBezTo>
                          <a:pt x="741" y="109"/>
                          <a:pt x="696" y="154"/>
                          <a:pt x="641" y="154"/>
                        </a:cubicBezTo>
                        <a:lnTo>
                          <a:pt x="461" y="154"/>
                        </a:lnTo>
                        <a:cubicBezTo>
                          <a:pt x="440" y="154"/>
                          <a:pt x="422" y="146"/>
                          <a:pt x="405" y="135"/>
                        </a:cubicBezTo>
                        <a:lnTo>
                          <a:pt x="29" y="960"/>
                        </a:lnTo>
                        <a:cubicBezTo>
                          <a:pt x="0" y="1023"/>
                          <a:pt x="28" y="1097"/>
                          <a:pt x="91" y="1126"/>
                        </a:cubicBezTo>
                        <a:cubicBezTo>
                          <a:pt x="154" y="1155"/>
                          <a:pt x="229" y="1128"/>
                          <a:pt x="258" y="1064"/>
                        </a:cubicBezTo>
                        <a:lnTo>
                          <a:pt x="461" y="619"/>
                        </a:lnTo>
                        <a:cubicBezTo>
                          <a:pt x="461" y="619"/>
                          <a:pt x="461" y="997"/>
                          <a:pt x="461" y="2187"/>
                        </a:cubicBezTo>
                        <a:cubicBezTo>
                          <a:pt x="461" y="2271"/>
                          <a:pt x="529" y="2338"/>
                          <a:pt x="612" y="2338"/>
                        </a:cubicBezTo>
                        <a:cubicBezTo>
                          <a:pt x="696" y="2338"/>
                          <a:pt x="763" y="2271"/>
                          <a:pt x="763" y="2187"/>
                        </a:cubicBezTo>
                        <a:lnTo>
                          <a:pt x="763" y="1287"/>
                        </a:lnTo>
                        <a:lnTo>
                          <a:pt x="873" y="1287"/>
                        </a:lnTo>
                        <a:lnTo>
                          <a:pt x="873" y="2187"/>
                        </a:lnTo>
                        <a:cubicBezTo>
                          <a:pt x="873" y="2271"/>
                          <a:pt x="941" y="2338"/>
                          <a:pt x="1025" y="2338"/>
                        </a:cubicBezTo>
                        <a:cubicBezTo>
                          <a:pt x="1108" y="2338"/>
                          <a:pt x="1176" y="2271"/>
                          <a:pt x="1176" y="2187"/>
                        </a:cubicBezTo>
                        <a:cubicBezTo>
                          <a:pt x="1176" y="1349"/>
                          <a:pt x="1175" y="890"/>
                          <a:pt x="1175" y="619"/>
                        </a:cubicBezTo>
                        <a:lnTo>
                          <a:pt x="1378" y="1064"/>
                        </a:lnTo>
                        <a:cubicBezTo>
                          <a:pt x="1407" y="1128"/>
                          <a:pt x="1482" y="1155"/>
                          <a:pt x="1545" y="1126"/>
                        </a:cubicBezTo>
                        <a:close/>
                      </a:path>
                    </a:pathLst>
                  </a:custGeom>
                  <a:solidFill>
                    <a:srgbClr val="4472C4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endParaRPr>
                  </a:p>
                </p:txBody>
              </p:sp>
              <p:sp>
                <p:nvSpPr>
                  <p:cNvPr id="66" name="Rectangle 33">
                    <a:extLst>
                      <a:ext uri="{FF2B5EF4-FFF2-40B4-BE49-F238E27FC236}">
                        <a16:creationId xmlns:a16="http://schemas.microsoft.com/office/drawing/2014/main" id="{B875F5AF-CB28-4DC3-94F5-63C2AD17C0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34692" y="3476653"/>
                    <a:ext cx="53982" cy="26991"/>
                  </a:xfrm>
                  <a:prstGeom prst="rect">
                    <a:avLst/>
                  </a:prstGeom>
                  <a:solidFill>
                    <a:srgbClr val="4472C4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endParaRPr>
                  </a:p>
                </p:txBody>
              </p:sp>
              <p:sp>
                <p:nvSpPr>
                  <p:cNvPr id="67" name="Rectangle 34">
                    <a:extLst>
                      <a:ext uri="{FF2B5EF4-FFF2-40B4-BE49-F238E27FC236}">
                        <a16:creationId xmlns:a16="http://schemas.microsoft.com/office/drawing/2014/main" id="{0B7D354E-5953-4D84-9501-8BC8C86B25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95783" y="3476653"/>
                    <a:ext cx="53982" cy="26991"/>
                  </a:xfrm>
                  <a:prstGeom prst="rect">
                    <a:avLst/>
                  </a:prstGeom>
                  <a:solidFill>
                    <a:srgbClr val="4472C4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endParaRPr>
                  </a:p>
                </p:txBody>
              </p:sp>
              <p:sp>
                <p:nvSpPr>
                  <p:cNvPr id="68" name="Freeform 35">
                    <a:extLst>
                      <a:ext uri="{FF2B5EF4-FFF2-40B4-BE49-F238E27FC236}">
                        <a16:creationId xmlns:a16="http://schemas.microsoft.com/office/drawing/2014/main" id="{925F5613-B61A-47DF-B9E9-8B2CBBC6F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53543" y="3353265"/>
                    <a:ext cx="177371" cy="105823"/>
                  </a:xfrm>
                  <a:custGeom>
                    <a:avLst/>
                    <a:gdLst>
                      <a:gd name="T0" fmla="*/ 419 w 589"/>
                      <a:gd name="T1" fmla="*/ 48 h 351"/>
                      <a:gd name="T2" fmla="*/ 170 w 589"/>
                      <a:gd name="T3" fmla="*/ 48 h 351"/>
                      <a:gd name="T4" fmla="*/ 6 w 589"/>
                      <a:gd name="T5" fmla="*/ 0 h 351"/>
                      <a:gd name="T6" fmla="*/ 0 w 589"/>
                      <a:gd name="T7" fmla="*/ 57 h 351"/>
                      <a:gd name="T8" fmla="*/ 294 w 589"/>
                      <a:gd name="T9" fmla="*/ 351 h 351"/>
                      <a:gd name="T10" fmla="*/ 589 w 589"/>
                      <a:gd name="T11" fmla="*/ 57 h 351"/>
                      <a:gd name="T12" fmla="*/ 583 w 589"/>
                      <a:gd name="T13" fmla="*/ 0 h 351"/>
                      <a:gd name="T14" fmla="*/ 419 w 589"/>
                      <a:gd name="T15" fmla="*/ 48 h 3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9" h="351">
                        <a:moveTo>
                          <a:pt x="419" y="48"/>
                        </a:moveTo>
                        <a:lnTo>
                          <a:pt x="170" y="48"/>
                        </a:lnTo>
                        <a:cubicBezTo>
                          <a:pt x="109" y="48"/>
                          <a:pt x="53" y="30"/>
                          <a:pt x="6" y="0"/>
                        </a:cubicBezTo>
                        <a:cubicBezTo>
                          <a:pt x="2" y="18"/>
                          <a:pt x="0" y="37"/>
                          <a:pt x="0" y="57"/>
                        </a:cubicBezTo>
                        <a:cubicBezTo>
                          <a:pt x="0" y="220"/>
                          <a:pt x="132" y="351"/>
                          <a:pt x="294" y="351"/>
                        </a:cubicBezTo>
                        <a:cubicBezTo>
                          <a:pt x="457" y="351"/>
                          <a:pt x="589" y="220"/>
                          <a:pt x="589" y="57"/>
                        </a:cubicBezTo>
                        <a:cubicBezTo>
                          <a:pt x="589" y="37"/>
                          <a:pt x="587" y="18"/>
                          <a:pt x="583" y="0"/>
                        </a:cubicBezTo>
                        <a:cubicBezTo>
                          <a:pt x="536" y="30"/>
                          <a:pt x="479" y="48"/>
                          <a:pt x="419" y="48"/>
                        </a:cubicBezTo>
                        <a:close/>
                      </a:path>
                    </a:pathLst>
                  </a:custGeom>
                  <a:solidFill>
                    <a:srgbClr val="4472C4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endParaRPr>
                  </a:p>
                </p:txBody>
              </p:sp>
              <p:sp>
                <p:nvSpPr>
                  <p:cNvPr id="69" name="Freeform 36">
                    <a:extLst>
                      <a:ext uri="{FF2B5EF4-FFF2-40B4-BE49-F238E27FC236}">
                        <a16:creationId xmlns:a16="http://schemas.microsoft.com/office/drawing/2014/main" id="{4BD10CE2-C02E-4DAE-8F97-6AA013B0EC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46688" y="3296712"/>
                    <a:ext cx="191081" cy="40273"/>
                  </a:xfrm>
                  <a:custGeom>
                    <a:avLst/>
                    <a:gdLst>
                      <a:gd name="T0" fmla="*/ 0 w 633"/>
                      <a:gd name="T1" fmla="*/ 0 h 134"/>
                      <a:gd name="T2" fmla="*/ 192 w 633"/>
                      <a:gd name="T3" fmla="*/ 134 h 134"/>
                      <a:gd name="T4" fmla="*/ 441 w 633"/>
                      <a:gd name="T5" fmla="*/ 134 h 134"/>
                      <a:gd name="T6" fmla="*/ 633 w 633"/>
                      <a:gd name="T7" fmla="*/ 0 h 134"/>
                      <a:gd name="T8" fmla="*/ 0 w 633"/>
                      <a:gd name="T9" fmla="*/ 0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3" h="134">
                        <a:moveTo>
                          <a:pt x="0" y="0"/>
                        </a:moveTo>
                        <a:cubicBezTo>
                          <a:pt x="29" y="78"/>
                          <a:pt x="103" y="134"/>
                          <a:pt x="192" y="134"/>
                        </a:cubicBezTo>
                        <a:lnTo>
                          <a:pt x="441" y="134"/>
                        </a:lnTo>
                        <a:cubicBezTo>
                          <a:pt x="529" y="134"/>
                          <a:pt x="604" y="78"/>
                          <a:pt x="633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72C4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endParaRPr>
                  </a:p>
                </p:txBody>
              </p:sp>
              <p:sp>
                <p:nvSpPr>
                  <p:cNvPr id="70" name="Freeform 37">
                    <a:extLst>
                      <a:ext uri="{FF2B5EF4-FFF2-40B4-BE49-F238E27FC236}">
                        <a16:creationId xmlns:a16="http://schemas.microsoft.com/office/drawing/2014/main" id="{1453E5FB-1B6B-4FE2-89C1-06ADBB03F6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0554" y="3225164"/>
                    <a:ext cx="243349" cy="41129"/>
                  </a:xfrm>
                  <a:custGeom>
                    <a:avLst/>
                    <a:gdLst>
                      <a:gd name="T0" fmla="*/ 53 w 808"/>
                      <a:gd name="T1" fmla="*/ 135 h 135"/>
                      <a:gd name="T2" fmla="*/ 756 w 808"/>
                      <a:gd name="T3" fmla="*/ 135 h 135"/>
                      <a:gd name="T4" fmla="*/ 795 w 808"/>
                      <a:gd name="T5" fmla="*/ 81 h 135"/>
                      <a:gd name="T6" fmla="*/ 799 w 808"/>
                      <a:gd name="T7" fmla="*/ 28 h 135"/>
                      <a:gd name="T8" fmla="*/ 754 w 808"/>
                      <a:gd name="T9" fmla="*/ 0 h 135"/>
                      <a:gd name="T10" fmla="*/ 55 w 808"/>
                      <a:gd name="T11" fmla="*/ 0 h 135"/>
                      <a:gd name="T12" fmla="*/ 9 w 808"/>
                      <a:gd name="T13" fmla="*/ 28 h 135"/>
                      <a:gd name="T14" fmla="*/ 13 w 808"/>
                      <a:gd name="T15" fmla="*/ 81 h 135"/>
                      <a:gd name="T16" fmla="*/ 53 w 808"/>
                      <a:gd name="T17" fmla="*/ 135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8" h="135">
                        <a:moveTo>
                          <a:pt x="53" y="135"/>
                        </a:moveTo>
                        <a:lnTo>
                          <a:pt x="756" y="135"/>
                        </a:lnTo>
                        <a:lnTo>
                          <a:pt x="795" y="81"/>
                        </a:lnTo>
                        <a:cubicBezTo>
                          <a:pt x="806" y="66"/>
                          <a:pt x="808" y="45"/>
                          <a:pt x="799" y="28"/>
                        </a:cubicBezTo>
                        <a:cubicBezTo>
                          <a:pt x="791" y="11"/>
                          <a:pt x="773" y="0"/>
                          <a:pt x="754" y="0"/>
                        </a:cubicBezTo>
                        <a:lnTo>
                          <a:pt x="55" y="0"/>
                        </a:lnTo>
                        <a:cubicBezTo>
                          <a:pt x="35" y="0"/>
                          <a:pt x="18" y="11"/>
                          <a:pt x="9" y="28"/>
                        </a:cubicBezTo>
                        <a:cubicBezTo>
                          <a:pt x="0" y="45"/>
                          <a:pt x="2" y="66"/>
                          <a:pt x="13" y="81"/>
                        </a:cubicBezTo>
                        <a:lnTo>
                          <a:pt x="53" y="135"/>
                        </a:lnTo>
                        <a:close/>
                      </a:path>
                    </a:pathLst>
                  </a:custGeom>
                  <a:solidFill>
                    <a:srgbClr val="4472C4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endParaRPr>
                  </a:p>
                </p:txBody>
              </p:sp>
            </p:grp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82A4AB96-46AF-4F57-8960-0F2EF12937D6}"/>
                    </a:ext>
                  </a:extLst>
                </p:cNvPr>
                <p:cNvSpPr txBox="1"/>
                <p:nvPr/>
              </p:nvSpPr>
              <p:spPr>
                <a:xfrm>
                  <a:off x="4890739" y="4238545"/>
                  <a:ext cx="596318" cy="523220"/>
                </a:xfrm>
                <a:prstGeom prst="rect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>
                  <a:defPPr>
                    <a:defRPr lang="en-US"/>
                  </a:defPPr>
                  <a:lvl1pPr>
                    <a:defRPr sz="1400" b="1" spc="-13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a typeface="KoPub돋움체 Light" panose="02020603020101020101" pitchFamily="18" charset="-127"/>
                    </a:defRPr>
                  </a:lvl1pPr>
                </a:lstStyle>
                <a:p>
                  <a:r>
                    <a:rPr lang="ko-KR" altLang="en-US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rPr>
                    <a:t>항공기</a:t>
                  </a:r>
                  <a:r>
                    <a:rPr lang="en-US" altLang="ko-KR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rPr>
                    <a:t/>
                  </a:r>
                  <a:br>
                    <a:rPr lang="en-US" altLang="ko-KR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rPr>
                  </a:br>
                  <a:r>
                    <a:rPr lang="ko-KR" altLang="en-US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rPr>
                    <a:t>조종사</a:t>
                  </a:r>
                </a:p>
              </p:txBody>
            </p:sp>
          </p:grpSp>
        </p:grpSp>
      </p:grp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F9088E9-9681-4254-A9C2-AF89A73BF5D7}"/>
              </a:ext>
            </a:extLst>
          </p:cNvPr>
          <p:cNvSpPr/>
          <p:nvPr/>
        </p:nvSpPr>
        <p:spPr>
          <a:xfrm>
            <a:off x="2557621" y="5648325"/>
            <a:ext cx="1789200" cy="1789200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49F82DC-A165-4A96-9512-62B0372AD5B2}"/>
              </a:ext>
            </a:extLst>
          </p:cNvPr>
          <p:cNvSpPr/>
          <p:nvPr/>
        </p:nvSpPr>
        <p:spPr>
          <a:xfrm>
            <a:off x="2557436" y="7868955"/>
            <a:ext cx="1789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pc="-13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72C4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드론 공연 기획자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B80E8475-E3D5-4B6E-81AE-0D288B2C17FF}"/>
              </a:ext>
            </a:extLst>
          </p:cNvPr>
          <p:cNvSpPr/>
          <p:nvPr/>
        </p:nvSpPr>
        <p:spPr>
          <a:xfrm>
            <a:off x="2557436" y="8339301"/>
            <a:ext cx="17895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pc="-13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드론이 주연 또는 조연으로 참여해 공중에서 군무 등을 보여주는 공연 컨텐츠를 기획하고 연출하는 전문가</a:t>
            </a:r>
            <a:endParaRPr lang="en-US" altLang="ko-KR" sz="1400" spc="-13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ADC693DC-CD56-4338-B06A-640A338D62F6}"/>
              </a:ext>
            </a:extLst>
          </p:cNvPr>
          <p:cNvSpPr/>
          <p:nvPr/>
        </p:nvSpPr>
        <p:spPr>
          <a:xfrm>
            <a:off x="4531335" y="5648325"/>
            <a:ext cx="1789200" cy="1789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BB23280-5995-492A-9866-CAA501688051}"/>
              </a:ext>
            </a:extLst>
          </p:cNvPr>
          <p:cNvSpPr/>
          <p:nvPr/>
        </p:nvSpPr>
        <p:spPr>
          <a:xfrm>
            <a:off x="4531150" y="7868955"/>
            <a:ext cx="1789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pc="-13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72C4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여행 비디오 창작자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A1C796C6-DD58-47B3-ADD8-1453E4F2F0FD}"/>
              </a:ext>
            </a:extLst>
          </p:cNvPr>
          <p:cNvSpPr/>
          <p:nvPr/>
        </p:nvSpPr>
        <p:spPr>
          <a:xfrm>
            <a:off x="4531150" y="8339301"/>
            <a:ext cx="1789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pc="-13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여행지의 풍경과 문화 등을 영상으로 찍어  다른 여행자들이 이를  볼 수 있게 제공하는 사람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C55DEED-0F73-4127-AD50-6C4C3BA9FA6C}"/>
              </a:ext>
            </a:extLst>
          </p:cNvPr>
          <p:cNvSpPr/>
          <p:nvPr/>
        </p:nvSpPr>
        <p:spPr>
          <a:xfrm>
            <a:off x="583722" y="7730456"/>
            <a:ext cx="178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pc="-1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72C4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3D</a:t>
            </a:r>
            <a:r>
              <a:rPr lang="ko-KR" altLang="en-US" spc="-1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72C4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프린팅 </a:t>
            </a:r>
            <a:r>
              <a:rPr lang="en-US" altLang="ko-KR" spc="-1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72C4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/>
            </a:r>
            <a:br>
              <a:rPr lang="en-US" altLang="ko-KR" spc="-1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72C4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ko-KR" altLang="en-US" spc="-1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72C4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패션 디자이너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897688F2-E48D-40E7-BCA9-732BA3EB5B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541" t="5833" r="15541" b="47984"/>
          <a:stretch>
            <a:fillRect/>
          </a:stretch>
        </p:blipFill>
        <p:spPr>
          <a:xfrm>
            <a:off x="583907" y="5648325"/>
            <a:ext cx="1789200" cy="1789200"/>
          </a:xfrm>
          <a:custGeom>
            <a:avLst/>
            <a:gdLst>
              <a:gd name="connsiteX0" fmla="*/ 252523 w 1515110"/>
              <a:gd name="connsiteY0" fmla="*/ 0 h 1515110"/>
              <a:gd name="connsiteX1" fmla="*/ 1262587 w 1515110"/>
              <a:gd name="connsiteY1" fmla="*/ 0 h 1515110"/>
              <a:gd name="connsiteX2" fmla="*/ 1515110 w 1515110"/>
              <a:gd name="connsiteY2" fmla="*/ 252523 h 1515110"/>
              <a:gd name="connsiteX3" fmla="*/ 1515110 w 1515110"/>
              <a:gd name="connsiteY3" fmla="*/ 1262587 h 1515110"/>
              <a:gd name="connsiteX4" fmla="*/ 1262587 w 1515110"/>
              <a:gd name="connsiteY4" fmla="*/ 1515110 h 1515110"/>
              <a:gd name="connsiteX5" fmla="*/ 252523 w 1515110"/>
              <a:gd name="connsiteY5" fmla="*/ 1515110 h 1515110"/>
              <a:gd name="connsiteX6" fmla="*/ 0 w 1515110"/>
              <a:gd name="connsiteY6" fmla="*/ 1262587 h 1515110"/>
              <a:gd name="connsiteX7" fmla="*/ 0 w 1515110"/>
              <a:gd name="connsiteY7" fmla="*/ 252523 h 1515110"/>
              <a:gd name="connsiteX8" fmla="*/ 252523 w 1515110"/>
              <a:gd name="connsiteY8" fmla="*/ 0 h 151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110" h="1515110">
                <a:moveTo>
                  <a:pt x="252523" y="0"/>
                </a:moveTo>
                <a:lnTo>
                  <a:pt x="1262587" y="0"/>
                </a:lnTo>
                <a:cubicBezTo>
                  <a:pt x="1402052" y="0"/>
                  <a:pt x="1515110" y="113058"/>
                  <a:pt x="1515110" y="252523"/>
                </a:cubicBezTo>
                <a:lnTo>
                  <a:pt x="1515110" y="1262587"/>
                </a:lnTo>
                <a:cubicBezTo>
                  <a:pt x="1515110" y="1402052"/>
                  <a:pt x="1402052" y="1515110"/>
                  <a:pt x="1262587" y="1515110"/>
                </a:cubicBezTo>
                <a:lnTo>
                  <a:pt x="252523" y="1515110"/>
                </a:lnTo>
                <a:cubicBezTo>
                  <a:pt x="113058" y="1515110"/>
                  <a:pt x="0" y="1402052"/>
                  <a:pt x="0" y="1262587"/>
                </a:cubicBezTo>
                <a:lnTo>
                  <a:pt x="0" y="252523"/>
                </a:lnTo>
                <a:cubicBezTo>
                  <a:pt x="0" y="113058"/>
                  <a:pt x="113058" y="0"/>
                  <a:pt x="252523" y="0"/>
                </a:cubicBezTo>
                <a:close/>
              </a:path>
            </a:pathLst>
          </a:custGeom>
        </p:spPr>
      </p:pic>
      <p:sp>
        <p:nvSpPr>
          <p:cNvPr id="62" name="직사각형 61">
            <a:extLst>
              <a:ext uri="{FF2B5EF4-FFF2-40B4-BE49-F238E27FC236}">
                <a16:creationId xmlns:a16="http://schemas.microsoft.com/office/drawing/2014/main" id="{871D69E3-D1EA-4CF2-ACD0-8C4629E3B124}"/>
              </a:ext>
            </a:extLst>
          </p:cNvPr>
          <p:cNvSpPr/>
          <p:nvPr/>
        </p:nvSpPr>
        <p:spPr>
          <a:xfrm>
            <a:off x="583722" y="8339301"/>
            <a:ext cx="17895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컴퓨터에 설계도를 입력한 뒤  플라스틱 액체 등의 원료로 입체적 물질을 만드는 </a:t>
            </a:r>
            <a:r>
              <a:rPr lang="en-US" altLang="ko-KR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3D</a:t>
            </a:r>
            <a:r>
              <a:rPr lang="ko-KR" altLang="en-US" sz="14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프린팅을 이용해 의상을 디자인하는 사람</a:t>
            </a:r>
            <a:endParaRPr lang="en-US" altLang="ko-KR" sz="1400" spc="-13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endParaRPr lang="en-US" altLang="ko-KR" sz="1400" spc="-13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CCCB5EA6-A71A-44D7-B073-CBE543A7A596}"/>
              </a:ext>
            </a:extLst>
          </p:cNvPr>
          <p:cNvSpPr/>
          <p:nvPr/>
        </p:nvSpPr>
        <p:spPr>
          <a:xfrm>
            <a:off x="438439" y="9543161"/>
            <a:ext cx="58702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spc="-130"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콘텐츠 전문 매거진 </a:t>
            </a:r>
            <a:r>
              <a:rPr lang="en-US" altLang="ko-KR" sz="1100" spc="-130"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[</a:t>
            </a:r>
            <a:r>
              <a:rPr lang="ko-KR" altLang="en-US" sz="1100" spc="-130"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앤 콘텐츠</a:t>
            </a:r>
            <a:r>
              <a:rPr lang="en-US" altLang="ko-KR" sz="1100" spc="-130"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] 2017.07, </a:t>
            </a:r>
            <a:r>
              <a:rPr lang="ko-KR" altLang="en-US" sz="1100" spc="-130"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한국 콘텐츠 진흥원 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1125F-936C-4FCD-A900-0098CA880992}"/>
              </a:ext>
            </a:extLst>
          </p:cNvPr>
          <p:cNvSpPr txBox="1"/>
          <p:nvPr/>
        </p:nvSpPr>
        <p:spPr>
          <a:xfrm>
            <a:off x="4727239" y="4752149"/>
            <a:ext cx="1688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spc="-1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a typeface="KoPub돋움체 Light" panose="02020603020101020101" pitchFamily="18" charset="-127"/>
              </a:rPr>
              <a:t>픽토그램 출처 </a:t>
            </a:r>
            <a:r>
              <a:rPr lang="en-US" altLang="ko-KR" sz="1100" spc="-1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a typeface="KoPub돋움체 Light" panose="02020603020101020101" pitchFamily="18" charset="-127"/>
              </a:rPr>
              <a:t>: www.flaticon.com </a:t>
            </a:r>
            <a:endParaRPr lang="ko-KR" altLang="en-US" sz="1100" spc="-13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ea typeface="KoPub돋움체 Light" panose="02020603020101020101" pitchFamily="18" charset="-12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64D6331-A058-4D23-8BA4-B21249DC524D}"/>
              </a:ext>
            </a:extLst>
          </p:cNvPr>
          <p:cNvSpPr txBox="1"/>
          <p:nvPr/>
        </p:nvSpPr>
        <p:spPr>
          <a:xfrm>
            <a:off x="629521" y="7379981"/>
            <a:ext cx="17264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spc="-1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Dress and jacket by </a:t>
            </a:r>
            <a:r>
              <a:rPr lang="en-US" altLang="ko-KR" sz="1100" spc="-13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Danit</a:t>
            </a:r>
            <a:r>
              <a:rPr lang="en-US" altLang="ko-KR" sz="1100" spc="-1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Peleg. </a:t>
            </a:r>
            <a:br>
              <a:rPr lang="en-US" altLang="ko-KR" sz="1100" spc="-1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</a:br>
            <a:r>
              <a:rPr lang="en-US" altLang="ko-KR" sz="1100" spc="-1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Photo: Daria </a:t>
            </a:r>
            <a:r>
              <a:rPr lang="en-US" altLang="ko-KR" sz="1100" spc="-13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Ratiner</a:t>
            </a:r>
            <a:endParaRPr lang="en-US" altLang="ko-KR" sz="1100" spc="-1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AE01B97-26A4-488B-94DA-6F5D36B9E7A1}"/>
              </a:ext>
            </a:extLst>
          </p:cNvPr>
          <p:cNvSpPr txBox="1"/>
          <p:nvPr/>
        </p:nvSpPr>
        <p:spPr>
          <a:xfrm>
            <a:off x="3045395" y="7379981"/>
            <a:ext cx="8184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spc="-1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Drones </a:t>
            </a:r>
            <a:br>
              <a:rPr lang="en-US" altLang="ko-KR" sz="1100" spc="-1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</a:br>
            <a:r>
              <a:rPr lang="en-US" altLang="ko-KR" sz="1100" spc="-1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by Phil Parker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EF2283-7C81-499A-8CD6-1EB0D6890881}"/>
              </a:ext>
            </a:extLst>
          </p:cNvPr>
          <p:cNvSpPr txBox="1"/>
          <p:nvPr/>
        </p:nvSpPr>
        <p:spPr>
          <a:xfrm>
            <a:off x="4466553" y="7379981"/>
            <a:ext cx="19236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spc="-1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Sony Video Camera </a:t>
            </a:r>
            <a:br>
              <a:rPr lang="en-US" altLang="ko-KR" sz="1100" spc="-1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</a:br>
            <a:r>
              <a:rPr lang="en-US" altLang="ko-KR" sz="1100" spc="-1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by Recording life on Trafalgar Square.</a:t>
            </a:r>
          </a:p>
        </p:txBody>
      </p:sp>
    </p:spTree>
    <p:extLst>
      <p:ext uri="{BB962C8B-B14F-4D97-AF65-F5344CB8AC3E}">
        <p14:creationId xmlns:p14="http://schemas.microsoft.com/office/powerpoint/2010/main" val="2125356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594</Words>
  <Application>Microsoft Office PowerPoint</Application>
  <PresentationFormat>A4 용지(210x297mm)</PresentationFormat>
  <Paragraphs>75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2" baseType="lpstr">
      <vt:lpstr>KoPubWorld돋움체 Bold</vt:lpstr>
      <vt:lpstr>KoPubWorld돋움체 Light</vt:lpstr>
      <vt:lpstr>KoPub돋움체 Bold</vt:lpstr>
      <vt:lpstr>KoPub돋움체 Light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김세나</dc:creator>
  <cp:lastModifiedBy>rmp777</cp:lastModifiedBy>
  <cp:revision>20</cp:revision>
  <dcterms:created xsi:type="dcterms:W3CDTF">2017-09-05T06:05:45Z</dcterms:created>
  <dcterms:modified xsi:type="dcterms:W3CDTF">2019-03-22T05:53:24Z</dcterms:modified>
</cp:coreProperties>
</file>