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8999538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1" userDrawn="1">
          <p15:clr>
            <a:srgbClr val="A4A3A4"/>
          </p15:clr>
        </p15:guide>
        <p15:guide id="2" pos="725" userDrawn="1">
          <p15:clr>
            <a:srgbClr val="A4A3A4"/>
          </p15:clr>
        </p15:guide>
        <p15:guide id="3" pos="4944" userDrawn="1">
          <p15:clr>
            <a:srgbClr val="A4A3A4"/>
          </p15:clr>
        </p15:guide>
        <p15:guide id="4" orient="horz" pos="4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E26"/>
    <a:srgbClr val="92D050"/>
    <a:srgbClr val="D6EDBD"/>
    <a:srgbClr val="DDF6FF"/>
    <a:srgbClr val="002B3A"/>
    <a:srgbClr val="00B0F0"/>
    <a:srgbClr val="DBDBDB"/>
    <a:srgbClr val="9B9B9B"/>
    <a:srgbClr val="003446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830" y="66"/>
      </p:cViewPr>
      <p:guideLst>
        <p:guide orient="horz" pos="771"/>
        <p:guide pos="725"/>
        <p:guide pos="4944"/>
        <p:guide orient="horz" pos="4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472842"/>
            <a:ext cx="7649607" cy="3133172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4726842"/>
            <a:ext cx="6749654" cy="2172804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4A4A-9347-4F1A-82D2-EA3EAD244CA8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BB0E-FF54-4B57-8327-B155C7B9E4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301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4A4A-9347-4F1A-82D2-EA3EAD244CA8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BB0E-FF54-4B57-8327-B155C7B9E4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151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479142"/>
            <a:ext cx="1940525" cy="762669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479142"/>
            <a:ext cx="5709082" cy="762669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4A4A-9347-4F1A-82D2-EA3EAD244CA8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BB0E-FF54-4B57-8327-B155C7B9E4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52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4A4A-9347-4F1A-82D2-EA3EAD244CA8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BB0E-FF54-4B57-8327-B155C7B9E4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09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2243638"/>
            <a:ext cx="7762102" cy="374355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6022610"/>
            <a:ext cx="7762102" cy="1968648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4A4A-9347-4F1A-82D2-EA3EAD244CA8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BB0E-FF54-4B57-8327-B155C7B9E4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77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2395710"/>
            <a:ext cx="3824804" cy="571012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2395710"/>
            <a:ext cx="3824804" cy="571012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4A4A-9347-4F1A-82D2-EA3EAD244CA8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BB0E-FF54-4B57-8327-B155C7B9E4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288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479144"/>
            <a:ext cx="7762102" cy="173949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2206137"/>
            <a:ext cx="380722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3287331"/>
            <a:ext cx="3807226" cy="483516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2206137"/>
            <a:ext cx="382597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3287331"/>
            <a:ext cx="3825976" cy="483516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4A4A-9347-4F1A-82D2-EA3EAD244CA8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BB0E-FF54-4B57-8327-B155C7B9E4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120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4A4A-9347-4F1A-82D2-EA3EAD244CA8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BB0E-FF54-4B57-8327-B155C7B9E4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409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4A4A-9347-4F1A-82D2-EA3EAD244CA8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BB0E-FF54-4B57-8327-B155C7B9E4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612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295769"/>
            <a:ext cx="4556016" cy="639550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4A4A-9347-4F1A-82D2-EA3EAD244CA8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BB0E-FF54-4B57-8327-B155C7B9E4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94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1295769"/>
            <a:ext cx="4556016" cy="639550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4A4A-9347-4F1A-82D2-EA3EAD244CA8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BB0E-FF54-4B57-8327-B155C7B9E4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08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479144"/>
            <a:ext cx="7762102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2395710"/>
            <a:ext cx="7762102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D4A4A-9347-4F1A-82D2-EA3EAD244CA8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8341240"/>
            <a:ext cx="303734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6BB0E-FF54-4B57-8327-B155C7B9E4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424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9952" rtl="0" eaLnBrk="1" latinLnBrk="1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1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1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1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1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1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1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1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1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1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1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1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1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1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1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1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1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1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1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 descr="볼링, 스포츠, 바닥, 실내이(가) 표시된 사진&#10;&#10;매우 높은 신뢰도로 생성된 설명">
            <a:extLst>
              <a:ext uri="{FF2B5EF4-FFF2-40B4-BE49-F238E27FC236}">
                <a16:creationId xmlns:a16="http://schemas.microsoft.com/office/drawing/2014/main" id="{916D111C-9BA4-46FB-977D-628B67618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55" t="3007" r="14755" b="3007"/>
          <a:stretch>
            <a:fillRect/>
          </a:stretch>
        </p:blipFill>
        <p:spPr>
          <a:xfrm rot="21423553">
            <a:off x="-305185" y="-305185"/>
            <a:ext cx="9609910" cy="9609908"/>
          </a:xfrm>
          <a:custGeom>
            <a:avLst/>
            <a:gdLst>
              <a:gd name="connsiteX0" fmla="*/ 460425 w 9423085"/>
              <a:gd name="connsiteY0" fmla="*/ 0 h 9423084"/>
              <a:gd name="connsiteX1" fmla="*/ 9423085 w 9423085"/>
              <a:gd name="connsiteY1" fmla="*/ 460425 h 9423084"/>
              <a:gd name="connsiteX2" fmla="*/ 8962660 w 9423085"/>
              <a:gd name="connsiteY2" fmla="*/ 9423084 h 9423084"/>
              <a:gd name="connsiteX3" fmla="*/ 0 w 9423085"/>
              <a:gd name="connsiteY3" fmla="*/ 8962659 h 9423084"/>
              <a:gd name="connsiteX4" fmla="*/ 460425 w 9423085"/>
              <a:gd name="connsiteY4" fmla="*/ 0 h 942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3085" h="9423084">
                <a:moveTo>
                  <a:pt x="460425" y="0"/>
                </a:moveTo>
                <a:lnTo>
                  <a:pt x="9423085" y="460425"/>
                </a:lnTo>
                <a:lnTo>
                  <a:pt x="8962660" y="9423084"/>
                </a:lnTo>
                <a:lnTo>
                  <a:pt x="0" y="8962659"/>
                </a:lnTo>
                <a:lnTo>
                  <a:pt x="460425" y="0"/>
                </a:lnTo>
                <a:close/>
              </a:path>
            </a:pathLst>
          </a:cu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219444E1-D6C2-40F0-AC54-754583A236F4}"/>
              </a:ext>
            </a:extLst>
          </p:cNvPr>
          <p:cNvSpPr/>
          <p:nvPr/>
        </p:nvSpPr>
        <p:spPr>
          <a:xfrm>
            <a:off x="297497" y="297498"/>
            <a:ext cx="8404542" cy="840454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B726B3-7956-4230-B221-294501799D2E}"/>
              </a:ext>
            </a:extLst>
          </p:cNvPr>
          <p:cNvSpPr txBox="1"/>
          <p:nvPr/>
        </p:nvSpPr>
        <p:spPr>
          <a:xfrm>
            <a:off x="1235895" y="3407162"/>
            <a:ext cx="652774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소외계층을 위한 </a:t>
            </a:r>
            <a:r>
              <a:rPr lang="en-US" altLang="ko-KR" sz="5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/>
            </a:r>
            <a:br>
              <a:rPr lang="en-US" altLang="ko-KR" sz="5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</a:br>
            <a:r>
              <a:rPr lang="ko-KR" altLang="en-US" sz="5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문화기본권이 확대됩니다</a:t>
            </a:r>
            <a:r>
              <a:rPr lang="en-US" altLang="ko-KR" sz="5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/>
            </a:r>
            <a:br>
              <a:rPr lang="en-US" altLang="ko-KR" sz="5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</a:b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문화체육관광부의 </a:t>
            </a:r>
            <a:r>
              <a:rPr lang="ko-KR" altLang="en-US" sz="28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통합이용권</a:t>
            </a: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28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사용방안</a:t>
            </a: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발표</a:t>
            </a:r>
            <a:endParaRPr lang="ko-KR" altLang="en-US" sz="5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1019906-26D3-4655-BB3D-0CE3F140BDD3}"/>
              </a:ext>
            </a:extLst>
          </p:cNvPr>
          <p:cNvSpPr/>
          <p:nvPr/>
        </p:nvSpPr>
        <p:spPr>
          <a:xfrm>
            <a:off x="1059498" y="7729408"/>
            <a:ext cx="471341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ko-KR" altLang="en-US" sz="1200" spc="-13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문화체육관광부 보도자료</a:t>
            </a:r>
            <a:r>
              <a:rPr lang="en-US" altLang="ko-KR" sz="1200" spc="-13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‘</a:t>
            </a:r>
            <a:r>
              <a:rPr lang="ko-KR" altLang="en-US" sz="1200" spc="-13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경제적 소외계층을 위한 문화기본권이 확대된다</a:t>
            </a:r>
            <a:r>
              <a:rPr lang="en-US" altLang="ko-KR" sz="1200" spc="-13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’ 2017.09.04</a:t>
            </a:r>
            <a:br>
              <a:rPr lang="en-US" altLang="ko-KR" sz="1200" spc="-13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</a:br>
            <a:r>
              <a:rPr lang="ko-KR" altLang="en-US" sz="1200" spc="-13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사진 출처 </a:t>
            </a:r>
            <a:r>
              <a:rPr lang="en-US" altLang="ko-KR" sz="1200" spc="-13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: flickr.com/Forestry Club Member by</a:t>
            </a:r>
            <a:r>
              <a:rPr lang="ko-KR" altLang="en-US" sz="1200" spc="-13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1200" spc="-13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OSU-SAF</a:t>
            </a:r>
          </a:p>
        </p:txBody>
      </p:sp>
    </p:spTree>
    <p:extLst>
      <p:ext uri="{BB962C8B-B14F-4D97-AF65-F5344CB8AC3E}">
        <p14:creationId xmlns:p14="http://schemas.microsoft.com/office/powerpoint/2010/main" val="200759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볼링, 스포츠, 바닥, 실내이(가) 표시된 사진&#10;&#10;매우 높은 신뢰도로 생성된 설명">
            <a:extLst>
              <a:ext uri="{FF2B5EF4-FFF2-40B4-BE49-F238E27FC236}">
                <a16:creationId xmlns:a16="http://schemas.microsoft.com/office/drawing/2014/main" id="{BF520538-6C70-4C8E-8D87-98A87FBDF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55" t="3007" r="14755" b="3007"/>
          <a:stretch>
            <a:fillRect/>
          </a:stretch>
        </p:blipFill>
        <p:spPr>
          <a:xfrm rot="21423553">
            <a:off x="-305185" y="-305185"/>
            <a:ext cx="9609910" cy="9609908"/>
          </a:xfrm>
          <a:custGeom>
            <a:avLst/>
            <a:gdLst>
              <a:gd name="connsiteX0" fmla="*/ 460425 w 9423085"/>
              <a:gd name="connsiteY0" fmla="*/ 0 h 9423084"/>
              <a:gd name="connsiteX1" fmla="*/ 9423085 w 9423085"/>
              <a:gd name="connsiteY1" fmla="*/ 460425 h 9423084"/>
              <a:gd name="connsiteX2" fmla="*/ 8962660 w 9423085"/>
              <a:gd name="connsiteY2" fmla="*/ 9423084 h 9423084"/>
              <a:gd name="connsiteX3" fmla="*/ 0 w 9423085"/>
              <a:gd name="connsiteY3" fmla="*/ 8962659 h 9423084"/>
              <a:gd name="connsiteX4" fmla="*/ 460425 w 9423085"/>
              <a:gd name="connsiteY4" fmla="*/ 0 h 942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3085" h="9423084">
                <a:moveTo>
                  <a:pt x="460425" y="0"/>
                </a:moveTo>
                <a:lnTo>
                  <a:pt x="9423085" y="460425"/>
                </a:lnTo>
                <a:lnTo>
                  <a:pt x="8962660" y="9423084"/>
                </a:lnTo>
                <a:lnTo>
                  <a:pt x="0" y="8962659"/>
                </a:lnTo>
                <a:lnTo>
                  <a:pt x="460425" y="0"/>
                </a:lnTo>
                <a:close/>
              </a:path>
            </a:pathLst>
          </a:cu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562AA71-3395-4F5A-861D-89BEE1AE4E4C}"/>
              </a:ext>
            </a:extLst>
          </p:cNvPr>
          <p:cNvSpPr/>
          <p:nvPr/>
        </p:nvSpPr>
        <p:spPr>
          <a:xfrm>
            <a:off x="297497" y="297498"/>
            <a:ext cx="8404542" cy="840454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59287847-4398-47E8-B7BA-FF47048CD7DD}"/>
              </a:ext>
            </a:extLst>
          </p:cNvPr>
          <p:cNvGrpSpPr/>
          <p:nvPr/>
        </p:nvGrpSpPr>
        <p:grpSpPr>
          <a:xfrm>
            <a:off x="1026315" y="1100051"/>
            <a:ext cx="6946907" cy="3803021"/>
            <a:chOff x="1026315" y="1179711"/>
            <a:chExt cx="6946907" cy="38030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85FB7F-EFA3-4CF3-BDD0-2DB204389322}"/>
                </a:ext>
              </a:extLst>
            </p:cNvPr>
            <p:cNvSpPr txBox="1"/>
            <p:nvPr/>
          </p:nvSpPr>
          <p:spPr>
            <a:xfrm>
              <a:off x="1720001" y="1179711"/>
              <a:ext cx="55595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5400" spc="-3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통합문화이용권이란</a:t>
              </a:r>
              <a:r>
                <a:rPr lang="en-US" altLang="ko-KR" sz="5400" spc="-3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?</a:t>
              </a: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9EC53AF1-BE6C-4E3E-BB57-3143518600FE}"/>
                </a:ext>
              </a:extLst>
            </p:cNvPr>
            <p:cNvSpPr/>
            <p:nvPr/>
          </p:nvSpPr>
          <p:spPr>
            <a:xfrm>
              <a:off x="1026315" y="2228132"/>
              <a:ext cx="6946907" cy="2754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통합문화이용권은 기초생활수급자와 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차상위계층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 등 저소득층에게 문화누리카드를 발급해 문화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·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여행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·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체육 분야 각 가맹점에서 사용할 수 있도록 하는 사업이다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.</a:t>
              </a:r>
            </a:p>
            <a:p>
              <a:pPr>
                <a:spcBef>
                  <a:spcPts val="600"/>
                </a:spcBef>
              </a:pP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문체부는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 내년도 예산 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821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억 원을 국비로 편성해 국회에 제출했으며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, 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이는 작년 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699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억 원보다 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17.5%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가 인상된 액수이다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. 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수혜인원도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 올해 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161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만 명에서 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164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만 명으로 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/>
              </a:r>
              <a:b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</a:b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3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만 명 증가한다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. </a:t>
              </a:r>
            </a:p>
          </p:txBody>
        </p:sp>
      </p:grp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66B98453-A2EC-4D80-BE41-FCE75510C31A}"/>
              </a:ext>
            </a:extLst>
          </p:cNvPr>
          <p:cNvSpPr/>
          <p:nvPr/>
        </p:nvSpPr>
        <p:spPr>
          <a:xfrm rot="5400000">
            <a:off x="4197586" y="2517589"/>
            <a:ext cx="604363" cy="6697662"/>
          </a:xfrm>
          <a:prstGeom prst="roundRect">
            <a:avLst>
              <a:gd name="adj" fmla="val 1847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DC74D9CD-B992-4D48-88CA-25EAE1F48F6B}"/>
              </a:ext>
            </a:extLst>
          </p:cNvPr>
          <p:cNvSpPr/>
          <p:nvPr/>
        </p:nvSpPr>
        <p:spPr>
          <a:xfrm rot="5400000">
            <a:off x="2159844" y="4555331"/>
            <a:ext cx="604363" cy="2622177"/>
          </a:xfrm>
          <a:prstGeom prst="roundRect">
            <a:avLst>
              <a:gd name="adj" fmla="val 21001"/>
            </a:avLst>
          </a:prstGeom>
          <a:solidFill>
            <a:srgbClr val="9B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EB0B02DD-E3C2-4CC5-BFC0-0E0977D75DBF}"/>
              </a:ext>
            </a:extLst>
          </p:cNvPr>
          <p:cNvSpPr/>
          <p:nvPr/>
        </p:nvSpPr>
        <p:spPr>
          <a:xfrm>
            <a:off x="3184306" y="5595024"/>
            <a:ext cx="542791" cy="542791"/>
          </a:xfrm>
          <a:prstGeom prst="roundRect">
            <a:avLst>
              <a:gd name="adj" fmla="val 26135"/>
            </a:avLst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699</a:t>
            </a:r>
            <a:r>
              <a:rPr lang="ko-KR" altLang="en-US" sz="14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억</a:t>
            </a: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2E74C79B-7224-4AED-85F7-D8ED687B2006}"/>
              </a:ext>
            </a:extLst>
          </p:cNvPr>
          <p:cNvSpPr/>
          <p:nvPr/>
        </p:nvSpPr>
        <p:spPr>
          <a:xfrm>
            <a:off x="7271621" y="5600370"/>
            <a:ext cx="532096" cy="532096"/>
          </a:xfrm>
          <a:prstGeom prst="roundRect">
            <a:avLst/>
          </a:prstGeom>
          <a:solidFill>
            <a:srgbClr val="DD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821</a:t>
            </a:r>
            <a:r>
              <a:rPr lang="ko-KR" altLang="en-US" sz="14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억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BD51FF-822B-4A3D-9796-B78981876465}"/>
              </a:ext>
            </a:extLst>
          </p:cNvPr>
          <p:cNvSpPr txBox="1"/>
          <p:nvPr/>
        </p:nvSpPr>
        <p:spPr>
          <a:xfrm>
            <a:off x="1397205" y="5628412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전년도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FEAFD1-DFEB-4DB1-83BF-B789E73DE2CA}"/>
              </a:ext>
            </a:extLst>
          </p:cNvPr>
          <p:cNvSpPr txBox="1"/>
          <p:nvPr/>
        </p:nvSpPr>
        <p:spPr>
          <a:xfrm>
            <a:off x="3950634" y="5628412"/>
            <a:ext cx="178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올해</a:t>
            </a:r>
            <a:r>
              <a:rPr lang="en-US" altLang="ko-KR" sz="24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(+17.5%)</a:t>
            </a:r>
            <a:endParaRPr lang="ko-KR" altLang="en-US" sz="2400" spc="-15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2E1A2B-589B-4A7C-832C-FCAFF511EF7E}"/>
              </a:ext>
            </a:extLst>
          </p:cNvPr>
          <p:cNvSpPr txBox="1"/>
          <p:nvPr/>
        </p:nvSpPr>
        <p:spPr>
          <a:xfrm>
            <a:off x="1154134" y="5103952"/>
            <a:ext cx="1098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예산편성액</a:t>
            </a:r>
            <a:endParaRPr lang="ko-KR" altLang="en-US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2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B8F7AD-5310-4D99-8FA2-0D2B545B30B5}"/>
              </a:ext>
            </a:extLst>
          </p:cNvPr>
          <p:cNvSpPr txBox="1"/>
          <p:nvPr/>
        </p:nvSpPr>
        <p:spPr>
          <a:xfrm>
            <a:off x="1154134" y="6507416"/>
            <a:ext cx="9637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defRPr>
            </a:lvl1pPr>
          </a:lstStyle>
          <a:p>
            <a:r>
              <a:rPr lang="ko-KR" altLang="en-US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수혜 인원</a:t>
            </a: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B033DD27-EE11-4F66-A388-C60DF4DF7188}"/>
              </a:ext>
            </a:extLst>
          </p:cNvPr>
          <p:cNvSpPr/>
          <p:nvPr/>
        </p:nvSpPr>
        <p:spPr>
          <a:xfrm rot="5400000">
            <a:off x="4202704" y="3914982"/>
            <a:ext cx="604800" cy="6686990"/>
          </a:xfrm>
          <a:prstGeom prst="roundRect">
            <a:avLst>
              <a:gd name="adj" fmla="val 2102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DE7C83C2-0B88-4B43-9EFA-61344382A02E}"/>
              </a:ext>
            </a:extLst>
          </p:cNvPr>
          <p:cNvSpPr/>
          <p:nvPr/>
        </p:nvSpPr>
        <p:spPr>
          <a:xfrm rot="5400000">
            <a:off x="1960288" y="6157399"/>
            <a:ext cx="604800" cy="2202156"/>
          </a:xfrm>
          <a:prstGeom prst="roundRect">
            <a:avLst>
              <a:gd name="adj" fmla="val 22967"/>
            </a:avLst>
          </a:prstGeom>
          <a:solidFill>
            <a:srgbClr val="9B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501B83B3-06EB-45FE-96A7-5F3D25903824}"/>
              </a:ext>
            </a:extLst>
          </p:cNvPr>
          <p:cNvSpPr/>
          <p:nvPr/>
        </p:nvSpPr>
        <p:spPr>
          <a:xfrm>
            <a:off x="2779917" y="6987082"/>
            <a:ext cx="542791" cy="542791"/>
          </a:xfrm>
          <a:prstGeom prst="roundRect">
            <a:avLst>
              <a:gd name="adj" fmla="val 20879"/>
            </a:avLst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161</a:t>
            </a:r>
            <a:r>
              <a:rPr lang="ko-KR" altLang="en-US" sz="14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만</a:t>
            </a: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AEA1E6BE-A534-462E-A234-E1A7315A4034}"/>
              </a:ext>
            </a:extLst>
          </p:cNvPr>
          <p:cNvSpPr/>
          <p:nvPr/>
        </p:nvSpPr>
        <p:spPr>
          <a:xfrm>
            <a:off x="7271621" y="6992429"/>
            <a:ext cx="532096" cy="532096"/>
          </a:xfrm>
          <a:prstGeom prst="roundRect">
            <a:avLst>
              <a:gd name="adj" fmla="val 16526"/>
            </a:avLst>
          </a:prstGeom>
          <a:solidFill>
            <a:srgbClr val="D6E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C8E26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164</a:t>
            </a:r>
            <a:r>
              <a:rPr lang="ko-KR" altLang="en-US" sz="14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C8E26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만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ADB3A74-B6CC-4541-BA44-09C7C6B01D46}"/>
              </a:ext>
            </a:extLst>
          </p:cNvPr>
          <p:cNvSpPr txBox="1"/>
          <p:nvPr/>
        </p:nvSpPr>
        <p:spPr>
          <a:xfrm>
            <a:off x="1397205" y="7027645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전년도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AB72E6C-E71D-4583-A057-802C54E0506B}"/>
              </a:ext>
            </a:extLst>
          </p:cNvPr>
          <p:cNvSpPr txBox="1"/>
          <p:nvPr/>
        </p:nvSpPr>
        <p:spPr>
          <a:xfrm>
            <a:off x="3950634" y="7027645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올해</a:t>
            </a:r>
            <a:r>
              <a:rPr lang="en-US" altLang="ko-KR" sz="24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(+30,000</a:t>
            </a:r>
            <a:r>
              <a:rPr lang="ko-KR" altLang="en-US" sz="24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명</a:t>
            </a:r>
            <a:r>
              <a:rPr lang="en-US" altLang="ko-KR" sz="24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)</a:t>
            </a:r>
            <a:endParaRPr lang="ko-KR" altLang="en-US" sz="2400" spc="-15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80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</TotalTime>
  <Words>50</Words>
  <Application>Microsoft Office PowerPoint</Application>
  <PresentationFormat>사용자 지정</PresentationFormat>
  <Paragraphs>15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9" baseType="lpstr">
      <vt:lpstr>KoPubWorld돋움체 Bold</vt:lpstr>
      <vt:lpstr>KoPubWorld돋움체 Light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김세나</dc:creator>
  <cp:lastModifiedBy>rmp777</cp:lastModifiedBy>
  <cp:revision>30</cp:revision>
  <dcterms:created xsi:type="dcterms:W3CDTF">2017-09-05T04:22:07Z</dcterms:created>
  <dcterms:modified xsi:type="dcterms:W3CDTF">2019-03-22T05:11:33Z</dcterms:modified>
</cp:coreProperties>
</file>