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81" r:id="rId3"/>
    <p:sldId id="260" r:id="rId4"/>
    <p:sldId id="262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75" r:id="rId14"/>
    <p:sldId id="277" r:id="rId15"/>
    <p:sldId id="279" r:id="rId16"/>
    <p:sldId id="28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5pPr>
    <a:lvl6pPr marL="22860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6pPr>
    <a:lvl7pPr marL="27432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7pPr>
    <a:lvl8pPr marL="32004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8pPr>
    <a:lvl9pPr marL="36576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굴림체" panose="020B0609000101010101" pitchFamily="49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5511" userDrawn="1">
          <p15:clr>
            <a:srgbClr val="A4A3A4"/>
          </p15:clr>
        </p15:guide>
        <p15:guide id="4" pos="249" userDrawn="1">
          <p15:clr>
            <a:srgbClr val="A4A3A4"/>
          </p15:clr>
        </p15:guide>
        <p15:guide id="5" orient="horz" pos="3974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66" y="390"/>
      </p:cViewPr>
      <p:guideLst>
        <p:guide orient="horz" pos="663"/>
        <p:guide pos="2880"/>
        <p:guide pos="5511"/>
        <p:guide pos="249"/>
        <p:guide orient="horz" pos="3974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 슬라이드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143000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ko-KR" altLang="en-US" noProof="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221E9858-6FE6-4909-A7DB-7DF9C7D2C332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333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0A95C-587F-45B1-AB7A-5DA333A41467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943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34229" y="228600"/>
            <a:ext cx="7275676" cy="572108"/>
          </a:xfrm>
        </p:spPr>
        <p:txBody>
          <a:bodyPr/>
          <a:lstStyle>
            <a:lvl1pPr algn="ctr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71732" y="1052736"/>
            <a:ext cx="7200668" cy="5195664"/>
          </a:xfrm>
        </p:spPr>
        <p:txBody>
          <a:bodyPr/>
          <a:lstStyle>
            <a:lvl1pPr marL="357188" indent="-357188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600"/>
            </a:lvl4pPr>
            <a:lvl5pPr>
              <a:lnSpc>
                <a:spcPct val="150000"/>
              </a:lnSpc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E9858-6FE6-4909-A7DB-7DF9C7D2C332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019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F81C5-4DD1-4156-9D0F-4FC48CB8594F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95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7" b="19950"/>
          <a:stretch/>
        </p:blipFill>
        <p:spPr>
          <a:xfrm>
            <a:off x="-54650" y="8620"/>
            <a:ext cx="9253301" cy="4392488"/>
          </a:xfrm>
          <a:prstGeom prst="rect">
            <a:avLst/>
          </a:prstGeom>
        </p:spPr>
      </p:pic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45FCD-7107-4478-9B20-257DA569AE88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314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제목 슬라이드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D58320-B7DE-4F05-8D59-F0F67C628847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50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133" y="228600"/>
            <a:ext cx="8381867" cy="572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4338" y="1052736"/>
            <a:ext cx="8295456" cy="519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4338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9807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ea"/>
                <a:ea typeface="+mn-ea"/>
              </a:defRPr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ea"/>
                <a:ea typeface="+mn-ea"/>
              </a:defRPr>
            </a:lvl1pPr>
          </a:lstStyle>
          <a:p>
            <a:fld id="{221E9858-6FE6-4909-A7DB-7DF9C7D2C332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656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57188" indent="-357188" algn="l" rtl="0" eaLnBrk="1" fontAlgn="base" latinLnBrk="1" hangingPunct="1">
        <a:spcBef>
          <a:spcPct val="20000"/>
        </a:spcBef>
        <a:spcAft>
          <a:spcPct val="0"/>
        </a:spcAft>
        <a:buFont typeface="+mj-lt"/>
        <a:buAutoNum type="arabicPeriod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3888" indent="-2667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89013" indent="-274638" algn="l" rtl="0" eaLnBrk="1" fontAlgn="base" latinLnBrk="1" hangingPunct="1">
        <a:spcBef>
          <a:spcPct val="20000"/>
        </a:spcBef>
        <a:spcAft>
          <a:spcPct val="0"/>
        </a:spcAft>
        <a:buFont typeface="맑은 고딕" panose="020B0503020000020004" pitchFamily="50" charset="-127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제품 마케팅 전략기획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5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타깃팅 전략</a:t>
            </a:r>
            <a:endParaRPr lang="ko-KR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소비자</a:t>
            </a:r>
            <a:r>
              <a:rPr lang="en-US" altLang="ko-KR" smtClean="0"/>
              <a:t>,</a:t>
            </a:r>
            <a:r>
              <a:rPr lang="ko-KR" altLang="en-US" smtClean="0"/>
              <a:t>자사</a:t>
            </a:r>
            <a:r>
              <a:rPr lang="en-US" altLang="ko-KR" smtClean="0"/>
              <a:t>,</a:t>
            </a:r>
            <a:r>
              <a:rPr lang="ko-KR" altLang="en-US" smtClean="0"/>
              <a:t>경쟁사</a:t>
            </a:r>
            <a:r>
              <a:rPr lang="en-US" altLang="ko-KR" smtClean="0"/>
              <a:t>,</a:t>
            </a:r>
            <a:r>
              <a:rPr lang="ko-KR" altLang="en-US" smtClean="0"/>
              <a:t>채널을 고려해 정확한 표적고객을 설정하라</a:t>
            </a:r>
            <a:endParaRPr lang="en-US" altLang="ko-KR" smtClean="0"/>
          </a:p>
          <a:p>
            <a:r>
              <a:rPr lang="ko-KR" altLang="en-US" smtClean="0"/>
              <a:t>타깃 설정시 자사가 이미 보유한 기존제품과의 차별화된 전략으로 자기잠식을 사전에 예방</a:t>
            </a:r>
          </a:p>
          <a:p>
            <a:r>
              <a:rPr lang="ko-KR" altLang="en-US" smtClean="0"/>
              <a:t>경쟁사의 제품이 추구하는 세분시장과 자사의 신제품이 추구하는 표적시장 간 차별화도 고려</a:t>
            </a:r>
            <a:endParaRPr lang="ko-KR" altLang="en-US" dirty="0"/>
          </a:p>
        </p:txBody>
      </p:sp>
      <p:graphicFrame>
        <p:nvGraphicFramePr>
          <p:cNvPr id="7" name="Group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029252"/>
              </p:ext>
            </p:extLst>
          </p:nvPr>
        </p:nvGraphicFramePr>
        <p:xfrm>
          <a:off x="381134" y="3429000"/>
          <a:ext cx="8338660" cy="14752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66063"/>
                <a:gridCol w="6472597"/>
              </a:tblGrid>
              <a:tr h="12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주요유형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전략방향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무차별 마케팅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불특정다수를 </a:t>
                      </a: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타깃팅해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공략하는 전략</a:t>
                      </a:r>
                    </a:p>
                  </a:txBody>
                  <a:tcPr anchor="ctr" horzOverflow="overflow"/>
                </a:tc>
              </a:tr>
              <a:tr h="12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차별적 마케팅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특정한 고객이나 시장을 공략하는 전략</a:t>
                      </a:r>
                    </a:p>
                  </a:txBody>
                  <a:tcPr anchor="ctr" horzOverflow="overflow"/>
                </a:tc>
              </a:tr>
              <a:tr h="1630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집중 마케팅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초점의 극소수의 표적고객이나 시장에 맞추는 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니치마케팅전략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상품에 적합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1295319" y="4874533"/>
            <a:ext cx="6384416" cy="884407"/>
            <a:chOff x="1295319" y="4874533"/>
            <a:chExt cx="6384416" cy="884407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rcRect l="1" r="72930"/>
            <a:stretch/>
          </p:blipFill>
          <p:spPr>
            <a:xfrm>
              <a:off x="1295319" y="4874533"/>
              <a:ext cx="3600612" cy="8844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 rotWithShape="1">
            <a:blip r:embed="rId2"/>
            <a:srcRect l="79439" r="-366"/>
            <a:stretch/>
          </p:blipFill>
          <p:spPr>
            <a:xfrm>
              <a:off x="4895931" y="4874533"/>
              <a:ext cx="2783804" cy="88440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81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5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타깃팅 전략</a:t>
            </a:r>
            <a:endParaRPr lang="ko-KR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인구통계학적 관점의 표적시장 설정</a:t>
            </a:r>
          </a:p>
          <a:p>
            <a:pPr lvl="1"/>
            <a:r>
              <a:rPr lang="ko-KR" altLang="en-US" dirty="0" smtClean="0"/>
              <a:t>정확한 표적시장 설정</a:t>
            </a:r>
          </a:p>
          <a:p>
            <a:pPr lvl="1"/>
            <a:r>
              <a:rPr lang="en-US" altLang="ko-KR" dirty="0" smtClean="0"/>
              <a:t>1</a:t>
            </a:r>
            <a:r>
              <a:rPr lang="ko-KR" altLang="en-US" smtClean="0"/>
              <a:t>차 표적고객</a:t>
            </a:r>
            <a:r>
              <a:rPr lang="en-US" altLang="ko-KR" dirty="0" smtClean="0"/>
              <a:t>,</a:t>
            </a:r>
            <a:r>
              <a:rPr lang="ko-KR" altLang="en-US" smtClean="0"/>
              <a:t> </a:t>
            </a:r>
            <a:r>
              <a:rPr lang="en-US" altLang="ko-KR" dirty="0" smtClean="0"/>
              <a:t>2</a:t>
            </a:r>
            <a:r>
              <a:rPr lang="ko-KR" altLang="en-US" smtClean="0"/>
              <a:t>차 표적고객으로 구분</a:t>
            </a:r>
            <a:endParaRPr lang="en-US" altLang="ko-KR" dirty="0" smtClean="0"/>
          </a:p>
          <a:p>
            <a:r>
              <a:rPr lang="ko-KR" altLang="en-US" dirty="0" smtClean="0"/>
              <a:t>경쟁사와 채널을 고려한 표적시장 설정</a:t>
            </a:r>
          </a:p>
          <a:p>
            <a:pPr lvl="1"/>
            <a:r>
              <a:rPr lang="ko-KR" altLang="en-US" dirty="0" smtClean="0"/>
              <a:t>경쟁자 수</a:t>
            </a:r>
            <a:r>
              <a:rPr lang="en-US" altLang="ko-KR" dirty="0" smtClean="0"/>
              <a:t>,</a:t>
            </a:r>
            <a:r>
              <a:rPr lang="ko-KR" altLang="en-US" smtClean="0"/>
              <a:t> 경쟁 제품의 브랜드파워</a:t>
            </a:r>
            <a:r>
              <a:rPr lang="en-US" altLang="ko-KR" dirty="0" smtClean="0"/>
              <a:t>, </a:t>
            </a:r>
            <a:r>
              <a:rPr lang="ko-KR" altLang="en-US" smtClean="0"/>
              <a:t>표적 시장의 크기 등 고려</a:t>
            </a:r>
          </a:p>
          <a:p>
            <a:pPr lvl="1"/>
            <a:r>
              <a:rPr lang="ko-KR" altLang="en-US" dirty="0" smtClean="0"/>
              <a:t>경쟁 업체와의 전략적 제휴나 </a:t>
            </a:r>
            <a:r>
              <a:rPr lang="ko-KR" altLang="en-US" dirty="0" err="1" smtClean="0"/>
              <a:t>파트너십</a:t>
            </a:r>
            <a:r>
              <a:rPr lang="ko-KR" altLang="en-US" dirty="0" smtClean="0"/>
              <a:t> 형성도 가능</a:t>
            </a:r>
          </a:p>
          <a:p>
            <a:r>
              <a:rPr lang="ko-KR" altLang="en-US" dirty="0" smtClean="0"/>
              <a:t>자사역량 분석을 통한 표적시장 설정</a:t>
            </a:r>
          </a:p>
          <a:p>
            <a:pPr lvl="1"/>
            <a:r>
              <a:rPr lang="ko-KR" altLang="en-US" dirty="0" smtClean="0"/>
              <a:t>브랜드에 대한 선택과 집중</a:t>
            </a:r>
          </a:p>
          <a:p>
            <a:pPr lvl="1"/>
            <a:r>
              <a:rPr lang="ko-KR" altLang="en-US" dirty="0" smtClean="0"/>
              <a:t>자사의 마케팅역량과 시장위치</a:t>
            </a:r>
            <a:r>
              <a:rPr lang="en-US" altLang="ko-KR" dirty="0" smtClean="0"/>
              <a:t>,</a:t>
            </a:r>
            <a:r>
              <a:rPr lang="ko-KR" altLang="en-US" smtClean="0"/>
              <a:t> 기존 제품과의 콘셉트의 동일성 고려 </a:t>
            </a:r>
            <a:endParaRPr lang="en-US" altLang="ko-KR" dirty="0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712114" y="5070058"/>
            <a:ext cx="431800" cy="512566"/>
          </a:xfrm>
          <a:prstGeom prst="rightArrow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ko-KR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2360195" y="5131793"/>
            <a:ext cx="42846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최종적인 표적시장 도출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6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포지셔닝 전략</a:t>
            </a:r>
            <a:endParaRPr lang="ko-KR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소비자에게 자사브랜드에 대한 핵심적인 편익이 무엇이냐고 물었을 때</a:t>
            </a:r>
            <a:r>
              <a:rPr lang="en-US" altLang="ko-KR" smtClean="0"/>
              <a:t>, </a:t>
            </a:r>
            <a:r>
              <a:rPr lang="ko-KR" altLang="en-US" smtClean="0"/>
              <a:t>그 대답이 포지셔닝의 핵심</a:t>
            </a:r>
            <a:endParaRPr lang="en-US" altLang="ko-KR" smtClean="0"/>
          </a:p>
          <a:p>
            <a:r>
              <a:rPr lang="ko-KR" altLang="en-US" smtClean="0"/>
              <a:t>신제품이 가진 핵심적 포인트를 구축할 때는 소비자의 마음속에 심고자 하는 뚜렷한 한 단어</a:t>
            </a:r>
            <a:r>
              <a:rPr lang="en-US" altLang="ko-KR" smtClean="0"/>
              <a:t>(One Word)</a:t>
            </a:r>
            <a:r>
              <a:rPr lang="ko-KR" altLang="en-US" smtClean="0"/>
              <a:t>가 중요</a:t>
            </a:r>
            <a:endParaRPr lang="ko-KR" altLang="en-US" dirty="0"/>
          </a:p>
        </p:txBody>
      </p:sp>
      <p:graphicFrame>
        <p:nvGraphicFramePr>
          <p:cNvPr id="7" name="Group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9237513"/>
              </p:ext>
            </p:extLst>
          </p:nvPr>
        </p:nvGraphicFramePr>
        <p:xfrm>
          <a:off x="400466" y="3429000"/>
          <a:ext cx="8319328" cy="26021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79585"/>
                <a:gridCol w="6539743"/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전략유형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전략방향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0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제품속성에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의한 </a:t>
                      </a:r>
                      <a:r>
                        <a:rPr kumimoji="0" lang="ko-KR" alt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포지셔닝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타깃이 중요하게 생각하는 제품속성들 중에서 자사제품이 경쟁적 우위를 갖고 있음을 직접적으로 제시</a:t>
                      </a:r>
                      <a:endParaRPr kumimoji="0" lang="en-US" altLang="ko-KR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530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사용상황에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따른 </a:t>
                      </a:r>
                      <a:r>
                        <a:rPr kumimoji="0" lang="ko-KR" alt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포지셔닝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상품이 사용될 수 있는 적절한 상황과 용도를 자사상품과 연계</a:t>
                      </a:r>
                    </a:p>
                  </a:txBody>
                  <a:tcPr anchor="ctr" horzOverflow="overflow"/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제품사용자에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따른 </a:t>
                      </a:r>
                      <a:r>
                        <a:rPr kumimoji="0" lang="ko-KR" alt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포지셔닝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표적시장 내의 소비자를 겨냥해 자사제품이 그들에게 적절한 제품이라고 </a:t>
                      </a: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소구하는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방법</a:t>
                      </a:r>
                    </a:p>
                  </a:txBody>
                  <a:tcPr anchor="ctr" horzOverflow="overflow"/>
                </a:tc>
              </a:tr>
              <a:tr h="555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경쟁제품에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의한 </a:t>
                      </a:r>
                      <a:r>
                        <a:rPr kumimoji="0" lang="ko-KR" alt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포지셔닝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소비자의 마음속에 강하게 자리한 경쟁제품 대비 자사상품의 </a:t>
                      </a: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차별점을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제시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6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포지셔닝 전략</a:t>
            </a:r>
            <a:endParaRPr lang="ko-KR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마케팅은 결국 인식의 싸움이다</a:t>
            </a:r>
          </a:p>
          <a:p>
            <a:pPr lvl="1"/>
            <a:r>
              <a:rPr lang="ko-KR" altLang="en-US" smtClean="0"/>
              <a:t>우리나라 사람들은 브랜드에 대한 선입관이 유달리 강한 편</a:t>
            </a:r>
          </a:p>
          <a:p>
            <a:pPr lvl="1"/>
            <a:r>
              <a:rPr lang="ko-KR" altLang="en-US" smtClean="0"/>
              <a:t>제품 콘셉트와 일치하는 한 단어를 찾아라</a:t>
            </a:r>
            <a:endParaRPr lang="en-US" altLang="ko-KR" smtClean="0"/>
          </a:p>
          <a:p>
            <a:pPr lvl="1"/>
            <a:r>
              <a:rPr lang="ko-KR" altLang="en-US" smtClean="0"/>
              <a:t>한 번 설정된 단어는 연속적</a:t>
            </a:r>
            <a:r>
              <a:rPr lang="en-US" altLang="ko-KR" smtClean="0"/>
              <a:t>/</a:t>
            </a:r>
            <a:r>
              <a:rPr lang="ko-KR" altLang="en-US" smtClean="0"/>
              <a:t>지속적으로 강화 </a:t>
            </a:r>
          </a:p>
          <a:p>
            <a:pPr lvl="1"/>
            <a:r>
              <a:rPr lang="en-US" altLang="ko-KR" smtClean="0"/>
              <a:t>IMC</a:t>
            </a:r>
            <a:r>
              <a:rPr lang="ko-KR" altLang="en-US" smtClean="0"/>
              <a:t>관점에서 전방위적으로 진행</a:t>
            </a:r>
          </a:p>
          <a:p>
            <a:r>
              <a:rPr lang="ko-KR" altLang="en-US" smtClean="0"/>
              <a:t>포지셔닝의 최종목적지는 소비자 마음속이다</a:t>
            </a:r>
            <a:endParaRPr lang="en-US" altLang="ko-KR" smtClean="0"/>
          </a:p>
          <a:p>
            <a:pPr lvl="1"/>
            <a:r>
              <a:rPr lang="ko-KR" altLang="en-US" smtClean="0"/>
              <a:t>선발기업이 투자했던 마케팅비용의 세 배 이상 투자 </a:t>
            </a:r>
            <a:r>
              <a:rPr lang="en-US" altLang="ko-KR" smtClean="0">
                <a:sym typeface="Wingdings" panose="05000000000000000000" pitchFamily="2" charset="2"/>
              </a:rPr>
              <a:t> </a:t>
            </a:r>
            <a:r>
              <a:rPr lang="ko-KR" altLang="en-US" smtClean="0">
                <a:sym typeface="Wingdings" panose="05000000000000000000" pitchFamily="2" charset="2"/>
              </a:rPr>
              <a:t>시장선점의 중요성</a:t>
            </a:r>
            <a:endParaRPr lang="ko-KR" altLang="en-US" smtClean="0"/>
          </a:p>
          <a:p>
            <a:r>
              <a:rPr lang="ko-KR" altLang="en-US" smtClean="0"/>
              <a:t>포지셔닝 지표는 경쟁브랜드와 자사브랜드 위치를 비교 분석하면서 추적관리 되어야 한다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7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차별화 전략</a:t>
            </a:r>
            <a:endParaRPr lang="ko-KR" alt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최초의 미개척시장을 개척하라</a:t>
            </a:r>
            <a:endParaRPr lang="en-US" altLang="ko-KR" smtClean="0"/>
          </a:p>
          <a:p>
            <a:r>
              <a:rPr lang="ko-KR" altLang="en-US" smtClean="0"/>
              <a:t>차별화는 </a:t>
            </a:r>
            <a:r>
              <a:rPr lang="en-US" altLang="ko-KR" smtClean="0"/>
              <a:t>STP</a:t>
            </a:r>
            <a:r>
              <a:rPr lang="ko-KR" altLang="en-US" smtClean="0"/>
              <a:t>전략의 각각의 부분에서 실행되어야 할 성공의 열쇠</a:t>
            </a:r>
          </a:p>
          <a:p>
            <a:r>
              <a:rPr lang="ko-KR" altLang="en-US" smtClean="0"/>
              <a:t>경쟁사와 차별화된 전략을 수립해야만 하는 것이 핵심역할</a:t>
            </a:r>
          </a:p>
          <a:p>
            <a:r>
              <a:rPr lang="ko-KR" altLang="en-US" smtClean="0"/>
              <a:t>차별화된 아이디어가 없다면 차라리 시장을 포기하라</a:t>
            </a:r>
          </a:p>
          <a:p>
            <a:pPr lvl="1"/>
            <a:r>
              <a:rPr lang="ko-KR" altLang="en-US" smtClean="0"/>
              <a:t>적당한 차별화 혹은 차별화를 위한 차별화로 시장공략은 어리석은 행위</a:t>
            </a:r>
          </a:p>
          <a:p>
            <a:pPr lvl="1"/>
            <a:r>
              <a:rPr lang="ko-KR" altLang="en-US" smtClean="0"/>
              <a:t>오히려 경쟁제품을 도와주는 역할</a:t>
            </a:r>
            <a:r>
              <a:rPr lang="en-US" altLang="ko-KR" smtClean="0"/>
              <a:t>, </a:t>
            </a:r>
            <a:r>
              <a:rPr lang="ko-KR" altLang="en-US" smtClean="0"/>
              <a:t>시장전이 더욱 가속화</a:t>
            </a:r>
          </a:p>
          <a:p>
            <a:pPr lvl="1"/>
            <a:r>
              <a:rPr lang="ko-KR" altLang="en-US" smtClean="0"/>
              <a:t>자사의 역량부족에 대해 스스로 자인하는 결과</a:t>
            </a:r>
            <a:endParaRPr lang="en-US" altLang="ko-K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8</a:t>
            </a:r>
            <a:r>
              <a:rPr lang="ko-KR" altLang="en-US" smtClean="0"/>
              <a:t>단계 </a:t>
            </a:r>
            <a:r>
              <a:rPr lang="en-US" altLang="ko-KR" smtClean="0"/>
              <a:t>: SWOT </a:t>
            </a:r>
            <a:r>
              <a:rPr lang="ko-KR" altLang="en-US" smtClean="0"/>
              <a:t>분석</a:t>
            </a:r>
            <a:endParaRPr lang="ko-KR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의미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내부적인 측면 </a:t>
            </a:r>
            <a:r>
              <a:rPr lang="en-US" altLang="ko-KR" dirty="0" smtClean="0"/>
              <a:t>:</a:t>
            </a:r>
            <a:r>
              <a:rPr lang="ko-KR" altLang="en-US" smtClean="0"/>
              <a:t> 강점</a:t>
            </a:r>
            <a:r>
              <a:rPr lang="en-US" altLang="ko-KR" dirty="0" smtClean="0"/>
              <a:t>(Strength)</a:t>
            </a:r>
            <a:r>
              <a:rPr lang="ko-KR" altLang="en-US" smtClean="0"/>
              <a:t>과 약점</a:t>
            </a:r>
            <a:r>
              <a:rPr lang="en-US" altLang="ko-KR" dirty="0" smtClean="0"/>
              <a:t>(Weakness) </a:t>
            </a:r>
          </a:p>
          <a:p>
            <a:pPr lvl="1"/>
            <a:r>
              <a:rPr lang="ko-KR" altLang="en-US" dirty="0" smtClean="0"/>
              <a:t>외부적인 측면 </a:t>
            </a:r>
            <a:r>
              <a:rPr lang="en-US" altLang="ko-KR" dirty="0" smtClean="0"/>
              <a:t>:</a:t>
            </a:r>
            <a:r>
              <a:rPr lang="ko-KR" altLang="en-US" smtClean="0"/>
              <a:t> 기회요소</a:t>
            </a:r>
            <a:r>
              <a:rPr lang="en-US" altLang="ko-KR" dirty="0" smtClean="0"/>
              <a:t>(Opportunity)</a:t>
            </a:r>
            <a:r>
              <a:rPr lang="ko-KR" altLang="en-US" smtClean="0"/>
              <a:t>와 위협요소</a:t>
            </a:r>
            <a:r>
              <a:rPr lang="en-US" altLang="ko-KR" dirty="0" smtClean="0"/>
              <a:t>(Threat)</a:t>
            </a:r>
          </a:p>
          <a:p>
            <a:pPr lvl="1"/>
            <a:r>
              <a:rPr lang="ko-KR" altLang="en-US" dirty="0" smtClean="0"/>
              <a:t>체계적인 마케팅환경 요인을 분석함으로써 신제품에 대한 경쟁적 우위요소는 더욱 강화하고</a:t>
            </a:r>
            <a:r>
              <a:rPr lang="en-US" altLang="ko-KR" dirty="0" smtClean="0"/>
              <a:t>, </a:t>
            </a:r>
            <a:r>
              <a:rPr lang="ko-KR" altLang="en-US" smtClean="0"/>
              <a:t>약점이나 위협요소는 보완하기 위한 마케팅전략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SWOT</a:t>
            </a:r>
            <a:r>
              <a:rPr lang="ko-KR" altLang="en-US" smtClean="0"/>
              <a:t>분석의 목적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수립된 </a:t>
            </a:r>
            <a:r>
              <a:rPr lang="en-US" altLang="ko-KR" dirty="0" smtClean="0"/>
              <a:t>STPD</a:t>
            </a:r>
            <a:r>
              <a:rPr lang="ko-KR" altLang="en-US" smtClean="0"/>
              <a:t>전략을 수정</a:t>
            </a:r>
            <a:r>
              <a:rPr lang="en-US" altLang="ko-KR" dirty="0" smtClean="0"/>
              <a:t>/</a:t>
            </a:r>
            <a:r>
              <a:rPr lang="ko-KR" altLang="en-US" smtClean="0"/>
              <a:t>보완함으로써 향후 어떤 부분을 핵심경쟁력으로 육성하고</a:t>
            </a:r>
            <a:r>
              <a:rPr lang="en-US" altLang="ko-KR" dirty="0" smtClean="0"/>
              <a:t>, </a:t>
            </a:r>
            <a:r>
              <a:rPr lang="ko-KR" altLang="en-US" smtClean="0"/>
              <a:t>어떻게 취약한 부분을 보완할 지를 알아내는 데 있다</a:t>
            </a:r>
            <a:endParaRPr lang="ko-KR" altLang="en-US" dirty="0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1619250" y="3789363"/>
            <a:ext cx="4681538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☞ </a:t>
            </a: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SWOT</a:t>
            </a:r>
            <a:r>
              <a:rPr lang="ko-KR" altLang="en-US" sz="1800" b="1">
                <a:latin typeface="맑은 고딕" panose="020B0503020000020004" pitchFamily="50" charset="-127"/>
                <a:ea typeface="맑은 고딕" panose="020B0503020000020004" pitchFamily="50" charset="-127"/>
              </a:rPr>
              <a:t>분석 테이블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2213768" y="4257675"/>
            <a:ext cx="4842508" cy="2126867"/>
            <a:chOff x="2213768" y="4257675"/>
            <a:chExt cx="5490370" cy="2411413"/>
          </a:xfrm>
        </p:grpSpPr>
        <p:sp>
          <p:nvSpPr>
            <p:cNvPr id="28" name="AutoShape 23"/>
            <p:cNvSpPr>
              <a:spLocks noChangeArrowheads="1"/>
            </p:cNvSpPr>
            <p:nvPr/>
          </p:nvSpPr>
          <p:spPr bwMode="auto">
            <a:xfrm>
              <a:off x="2213768" y="4329113"/>
              <a:ext cx="684213" cy="1042987"/>
            </a:xfrm>
            <a:prstGeom prst="homePlat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29" name="AutoShape 24"/>
            <p:cNvSpPr>
              <a:spLocks noChangeArrowheads="1"/>
            </p:cNvSpPr>
            <p:nvPr/>
          </p:nvSpPr>
          <p:spPr bwMode="auto">
            <a:xfrm>
              <a:off x="2213768" y="5483225"/>
              <a:ext cx="684213" cy="1114425"/>
            </a:xfrm>
            <a:prstGeom prst="homePlat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 rot="5400000">
              <a:off x="2032794" y="4724400"/>
              <a:ext cx="1008062" cy="2174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rIns="36000"/>
            <a:lstStyle>
              <a:lvl1pPr marL="182563" indent="-18256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77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ko-KR" altLang="en-US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내부요인</a:t>
              </a: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 rot="5400000">
              <a:off x="1889124" y="5947569"/>
              <a:ext cx="1189038" cy="25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rIns="36000"/>
            <a:lstStyle>
              <a:lvl1pPr marL="182563" indent="-18256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77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ko-KR" altLang="en-US" sz="1500" b="1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대외적변수</a:t>
              </a:r>
              <a:endParaRPr lang="ko-KR" altLang="en-US" sz="15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2" name="AutoShape 27"/>
            <p:cNvSpPr>
              <a:spLocks noChangeArrowheads="1"/>
            </p:cNvSpPr>
            <p:nvPr/>
          </p:nvSpPr>
          <p:spPr bwMode="auto">
            <a:xfrm>
              <a:off x="3059113" y="4292600"/>
              <a:ext cx="2197100" cy="100806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33" name="AutoShape 28"/>
            <p:cNvSpPr>
              <a:spLocks noChangeArrowheads="1"/>
            </p:cNvSpPr>
            <p:nvPr/>
          </p:nvSpPr>
          <p:spPr bwMode="auto">
            <a:xfrm>
              <a:off x="5400675" y="4257675"/>
              <a:ext cx="2197100" cy="100647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34" name="AutoShape 29"/>
            <p:cNvSpPr>
              <a:spLocks noChangeArrowheads="1"/>
            </p:cNvSpPr>
            <p:nvPr/>
          </p:nvSpPr>
          <p:spPr bwMode="auto">
            <a:xfrm>
              <a:off x="3059113" y="5445125"/>
              <a:ext cx="2197100" cy="111601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35" name="AutoShape 30"/>
            <p:cNvSpPr>
              <a:spLocks noChangeArrowheads="1"/>
            </p:cNvSpPr>
            <p:nvPr/>
          </p:nvSpPr>
          <p:spPr bwMode="auto">
            <a:xfrm>
              <a:off x="5399088" y="5445125"/>
              <a:ext cx="2197100" cy="111601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3132138" y="4329113"/>
              <a:ext cx="900112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2563" indent="-18256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77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ko-KR" altLang="en-US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강점</a:t>
              </a:r>
              <a:r>
                <a:rPr lang="en-US" altLang="ko-KR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(S)</a:t>
              </a:r>
              <a:endParaRPr lang="ko-KR" altLang="en-US" sz="1500" b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3132138" y="6165850"/>
              <a:ext cx="1368425" cy="28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2563" indent="-18256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77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ko-KR" altLang="en-US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기회요소</a:t>
              </a:r>
              <a:r>
                <a:rPr lang="en-US" altLang="ko-KR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(O)</a:t>
              </a:r>
              <a:endParaRPr lang="ko-KR" altLang="en-US" sz="1500" b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6659563" y="4257675"/>
              <a:ext cx="900112" cy="28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2563" indent="-18256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77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ko-KR" altLang="en-US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약점</a:t>
              </a:r>
              <a:r>
                <a:rPr lang="en-US" altLang="ko-KR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(W)</a:t>
              </a:r>
              <a:endParaRPr lang="ko-KR" altLang="en-US" sz="1500" b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6335713" y="6165850"/>
              <a:ext cx="1368425" cy="28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2563" indent="-18256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77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ko-KR" altLang="en-US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위협요소</a:t>
              </a:r>
              <a:r>
                <a:rPr lang="en-US" altLang="ko-KR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(T)</a:t>
              </a:r>
              <a:endParaRPr lang="ko-KR" altLang="en-US" sz="1500" b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643438" y="4797425"/>
              <a:ext cx="144462" cy="1444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41" name="Oval 37"/>
            <p:cNvSpPr>
              <a:spLocks noChangeArrowheads="1"/>
            </p:cNvSpPr>
            <p:nvPr/>
          </p:nvSpPr>
          <p:spPr bwMode="auto">
            <a:xfrm>
              <a:off x="4643438" y="5842000"/>
              <a:ext cx="144462" cy="1444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42" name="Oval 38"/>
            <p:cNvSpPr>
              <a:spLocks noChangeArrowheads="1"/>
            </p:cNvSpPr>
            <p:nvPr/>
          </p:nvSpPr>
          <p:spPr bwMode="auto">
            <a:xfrm>
              <a:off x="5940425" y="5840413"/>
              <a:ext cx="144463" cy="1444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43" name="Oval 39"/>
            <p:cNvSpPr>
              <a:spLocks noChangeArrowheads="1"/>
            </p:cNvSpPr>
            <p:nvPr/>
          </p:nvSpPr>
          <p:spPr bwMode="auto">
            <a:xfrm>
              <a:off x="5940425" y="4797425"/>
              <a:ext cx="144463" cy="1444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V="1">
              <a:off x="4895850" y="4868863"/>
              <a:ext cx="9001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6011863" y="5049838"/>
              <a:ext cx="0" cy="684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 flipV="1">
              <a:off x="4932363" y="5913438"/>
              <a:ext cx="900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>
              <a:off x="4716463" y="5049838"/>
              <a:ext cx="0" cy="684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 dirty="0">
                <a:ea typeface="맑은 고딕" panose="020B0503020000020004" pitchFamily="50" charset="-127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3708400" y="5553075"/>
              <a:ext cx="900113" cy="28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2563" indent="-18256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77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ko-KR" altLang="en-US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시너지</a:t>
              </a: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6048375" y="5481638"/>
              <a:ext cx="900113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2563" indent="-182563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77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ko-KR" altLang="en-US" sz="15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보완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판매 대상고객 변화 추이</a:t>
            </a:r>
            <a:endParaRPr lang="ko-KR" altLang="en-US" dirty="0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163145"/>
              </p:ext>
            </p:extLst>
          </p:nvPr>
        </p:nvGraphicFramePr>
        <p:xfrm>
          <a:off x="395287" y="1260069"/>
          <a:ext cx="8353426" cy="1313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워크시트" r:id="rId3" imgW="5391043" imgH="847800" progId="Excel.Sheet.12">
                  <p:embed/>
                </p:oleObj>
              </mc:Choice>
              <mc:Fallback>
                <p:oleObj name="워크시트" r:id="rId3" imgW="5391043" imgH="847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7" y="1260069"/>
                        <a:ext cx="8353426" cy="13135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59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목 차</a:t>
            </a:r>
            <a:endParaRPr lang="ko-KR" alt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1</a:t>
            </a:r>
            <a:r>
              <a:rPr lang="ko-KR" altLang="en-US" smtClean="0"/>
              <a:t>단계 </a:t>
            </a:r>
            <a:r>
              <a:rPr lang="en-US" altLang="ko-KR" smtClean="0"/>
              <a:t>: 4Cs </a:t>
            </a:r>
            <a:r>
              <a:rPr lang="ko-KR" altLang="en-US" smtClean="0"/>
              <a:t>분석</a:t>
            </a:r>
          </a:p>
          <a:p>
            <a:r>
              <a:rPr lang="en-US" altLang="ko-KR" smtClean="0"/>
              <a:t>2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제품콘셉트 도출</a:t>
            </a:r>
          </a:p>
          <a:p>
            <a:r>
              <a:rPr lang="en-US" altLang="ko-KR" smtClean="0"/>
              <a:t>3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소비자 조사</a:t>
            </a:r>
          </a:p>
          <a:p>
            <a:r>
              <a:rPr lang="en-US" altLang="ko-KR" smtClean="0"/>
              <a:t>4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시장세분화 전략</a:t>
            </a:r>
          </a:p>
          <a:p>
            <a:r>
              <a:rPr lang="en-US" altLang="ko-KR" smtClean="0"/>
              <a:t>5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타깃팅 전략</a:t>
            </a:r>
          </a:p>
          <a:p>
            <a:r>
              <a:rPr lang="en-US" altLang="ko-KR" smtClean="0"/>
              <a:t>6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포지셔닝 전략</a:t>
            </a:r>
          </a:p>
          <a:p>
            <a:r>
              <a:rPr lang="en-US" altLang="ko-KR" smtClean="0"/>
              <a:t>7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차별화 전략</a:t>
            </a:r>
          </a:p>
          <a:p>
            <a:r>
              <a:rPr lang="en-US" altLang="ko-KR" smtClean="0"/>
              <a:t>8</a:t>
            </a:r>
            <a:r>
              <a:rPr lang="ko-KR" altLang="en-US" smtClean="0"/>
              <a:t>단계 </a:t>
            </a:r>
            <a:r>
              <a:rPr lang="en-US" altLang="ko-KR" smtClean="0"/>
              <a:t>: SWOT </a:t>
            </a:r>
            <a:r>
              <a:rPr lang="ko-KR" altLang="en-US" smtClean="0"/>
              <a:t>분석</a:t>
            </a: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28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1</a:t>
            </a:r>
            <a:r>
              <a:rPr lang="ko-KR" altLang="en-US" smtClean="0"/>
              <a:t>단계 </a:t>
            </a:r>
            <a:r>
              <a:rPr lang="en-US" altLang="ko-KR" smtClean="0"/>
              <a:t>: 4Cs </a:t>
            </a:r>
            <a:r>
              <a:rPr lang="ko-KR" altLang="en-US" smtClean="0"/>
              <a:t>분석</a:t>
            </a:r>
            <a:endParaRPr lang="ko-KR" altLang="en-US"/>
          </a:p>
        </p:txBody>
      </p:sp>
      <p:graphicFrame>
        <p:nvGraphicFramePr>
          <p:cNvPr id="28727" name="Group 5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287140"/>
              </p:ext>
            </p:extLst>
          </p:nvPr>
        </p:nvGraphicFramePr>
        <p:xfrm>
          <a:off x="423863" y="1052513"/>
          <a:ext cx="8288597" cy="3828288"/>
        </p:xfrm>
        <a:graphic>
          <a:graphicData uri="http://schemas.openxmlformats.org/drawingml/2006/table">
            <a:tbl>
              <a:tblPr firstRow="1" firstCol="1">
                <a:tableStyleId>{5940675A-B579-460E-94D1-54222C63F5DA}</a:tableStyleId>
              </a:tblPr>
              <a:tblGrid>
                <a:gridCol w="1836415"/>
                <a:gridCol w="6452182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구분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3703" marR="103703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주요내용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3703" marR="103703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4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소비자 분석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3703" marR="103703"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소비자의 소비형태 분석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인구통계학적 접근에 의한 고객군별 특성변화 관리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고객의 소리 경청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아이디어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클레임 등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103703" marR="103703" horzOverflow="overflow"/>
                </a:tc>
              </a:tr>
              <a:tr h="2324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자사 분석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3703" marR="103703"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자사의 시장경쟁력 분석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시장점유율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광고비점유율 추적관리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자사역량을 고려한 신상품개발 시사점 도출</a:t>
                      </a:r>
                    </a:p>
                  </a:txBody>
                  <a:tcPr marL="103703" marR="103703" horzOverflow="overflow"/>
                </a:tc>
              </a:tr>
              <a:tr h="2324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경쟁사 분석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3703" marR="103703"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유통경로의 추적관리 지속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채널별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유통다변화에 따른 매출증감 분석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지역별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상권별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유형별 추이분석</a:t>
                      </a:r>
                    </a:p>
                  </a:txBody>
                  <a:tcPr marL="103703" marR="103703" horzOverflow="overflow"/>
                </a:tc>
              </a:tr>
              <a:tr h="3053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채널 분석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3703" marR="103703"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전체시장 성장 및 추이분석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경쟁사의 동향에 예의주시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타 카테고리 철저한 벤치마킹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해외시장 정보조사</a:t>
                      </a:r>
                    </a:p>
                  </a:txBody>
                  <a:tcPr marL="103703" marR="103703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2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제품콘셉트 도출</a:t>
            </a:r>
            <a:endParaRPr lang="ko-KR" altLang="en-US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히트제품의 성공은 제품 콘셉트가 좌우한다</a:t>
            </a:r>
          </a:p>
          <a:p>
            <a:r>
              <a:rPr lang="ko-KR" altLang="en-US" smtClean="0"/>
              <a:t>제품 콘셉트 </a:t>
            </a:r>
            <a:r>
              <a:rPr lang="en-US" altLang="ko-KR" smtClean="0"/>
              <a:t>: </a:t>
            </a:r>
            <a:r>
              <a:rPr lang="ko-KR" altLang="en-US" smtClean="0"/>
              <a:t>소비자욕구를 충족시켜주는 제품의 핵심편익 개념화</a:t>
            </a:r>
          </a:p>
          <a:p>
            <a:r>
              <a:rPr lang="ko-KR" altLang="en-US" smtClean="0"/>
              <a:t>시장에서 실패한 상품들의 공통점 中 하나</a:t>
            </a:r>
            <a:endParaRPr lang="en-US" altLang="ko-KR" smtClean="0"/>
          </a:p>
          <a:p>
            <a:pPr lvl="1"/>
            <a:r>
              <a:rPr lang="ko-KR" altLang="en-US" smtClean="0">
                <a:sym typeface="Wingdings" panose="05000000000000000000" pitchFamily="2" charset="2"/>
              </a:rPr>
              <a:t>여러가지 복잡한 백화점식 콘셉트 소구</a:t>
            </a:r>
          </a:p>
          <a:p>
            <a:r>
              <a:rPr lang="ko-KR" altLang="en-US" smtClean="0"/>
              <a:t>생활속의 작은 아이디어로부터 발상을 전환하라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07" name="Rectangle 9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2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제품콘셉트 도출</a:t>
            </a:r>
            <a:endParaRPr lang="ko-KR" altLang="en-US"/>
          </a:p>
        </p:txBody>
      </p:sp>
      <p:graphicFrame>
        <p:nvGraphicFramePr>
          <p:cNvPr id="39006" name="Group 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704281"/>
              </p:ext>
            </p:extLst>
          </p:nvPr>
        </p:nvGraphicFramePr>
        <p:xfrm>
          <a:off x="423863" y="1052513"/>
          <a:ext cx="8296275" cy="3547872"/>
        </p:xfrm>
        <a:graphic>
          <a:graphicData uri="http://schemas.openxmlformats.org/drawingml/2006/table">
            <a:tbl>
              <a:tblPr firstRow="1" firstCol="1">
                <a:tableStyleId>{5940675A-B579-460E-94D1-54222C63F5DA}</a:tableStyleId>
              </a:tblPr>
              <a:tblGrid>
                <a:gridCol w="2044035"/>
                <a:gridCol w="6252240"/>
              </a:tblGrid>
              <a:tr h="1337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구분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주요내용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37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소비자로부터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소비자는 </a:t>
                      </a: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마케터의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스승이다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고객의 목소리에 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effectLst/>
                        </a:rPr>
                        <a:t>귀 기울여보라</a:t>
                      </a:r>
                      <a:endParaRPr kumimoji="0" lang="en-US" altLang="ko-KR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4841" marR="104841" anchor="ctr" horzOverflow="overflow"/>
                </a:tc>
              </a:tr>
              <a:tr h="2273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경쟁사 제품에서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경쟁사 상품에 표기된 상품 특성이나 표기 문안을 면밀하게 분석하다 보면 이들의 가장 큰 약점을 발견할 수 있다</a:t>
                      </a:r>
                      <a:endParaRPr kumimoji="0" lang="en-US" altLang="ko-KR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4841" marR="104841" anchor="ctr" horzOverflow="overflow"/>
                </a:tc>
              </a:tr>
              <a:tr h="2273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STP</a:t>
                      </a:r>
                      <a:r>
                        <a:rPr kumimoji="0" lang="ko-KR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기획으로부터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전략적인 관점에서 철저히 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STP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effectLst/>
                        </a:rPr>
                        <a:t>전략을 도식화하다 보면 잠재시장 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기회를 포착할 수 있다</a:t>
                      </a:r>
                      <a:endParaRPr kumimoji="0" lang="en-US" altLang="ko-KR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4841" marR="104841" anchor="ctr" horzOverflow="overflow"/>
                </a:tc>
              </a:tr>
              <a:tr h="2273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내부 아이디어에서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직원의 말에도 귀를 기울여 보라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effectLst/>
                        </a:rPr>
                        <a:t>제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effectLst/>
                        </a:rPr>
                        <a:t>자의 입장에서 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오히려 신상품 아이디어가 더 잘 보일 수도 있기 때문이다</a:t>
                      </a:r>
                      <a:endParaRPr kumimoji="0" lang="en-US" altLang="ko-KR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4841" marR="104841" anchor="ctr" horzOverflow="overflow"/>
                </a:tc>
              </a:tr>
              <a:tr h="2460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다른 카테고리에서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업계를 초월해 마케팅 영역은 공통적 요소 多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다른 카테고리에서 성공한 </a:t>
                      </a: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콘셉트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벤치마킹도 효과적</a:t>
                      </a:r>
                      <a:endParaRPr kumimoji="0" lang="ko-KR" alt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4841" marR="104841" anchor="ctr" horzOverflow="overflow"/>
                </a:tc>
              </a:tr>
              <a:tr h="2273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4Ps </a:t>
                      </a:r>
                      <a:r>
                        <a:rPr kumimoji="0" lang="ko-KR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과정에서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네 가지 요소 중 하나의 요소만 강력하게 차별화를 시도해도 역시 상품 </a:t>
                      </a: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콘셉트로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적극 활용 가능</a:t>
                      </a:r>
                      <a:endParaRPr kumimoji="0" lang="en-US" altLang="ko-KR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4841" marR="104841" anchor="ctr" horzOverflow="overflow"/>
                </a:tc>
              </a:tr>
              <a:tr h="1337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해외시장조사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4841" marR="10484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우리나라보다 앞선 나라의 정보에 대한 지속적 관리</a:t>
                      </a:r>
                      <a:endParaRPr kumimoji="0" lang="ko-KR" alt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4841" marR="104841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3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소비자조사</a:t>
            </a:r>
            <a:endParaRPr lang="ko-KR" altLang="en-US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소비자조사를 통해 신제품개발에 따른 위험을 축소하고 새로운 아이디어나 제안을 반영하라</a:t>
            </a:r>
          </a:p>
          <a:p>
            <a:r>
              <a:rPr lang="ko-KR" altLang="en-US" smtClean="0"/>
              <a:t>신제품이 지닌 특징이나 관여도</a:t>
            </a:r>
            <a:r>
              <a:rPr lang="en-US" altLang="ko-KR" smtClean="0"/>
              <a:t>,</a:t>
            </a:r>
            <a:r>
              <a:rPr lang="ko-KR" altLang="en-US" smtClean="0"/>
              <a:t>구매시점</a:t>
            </a:r>
            <a:r>
              <a:rPr lang="en-US" altLang="ko-KR" smtClean="0"/>
              <a:t>,</a:t>
            </a:r>
            <a:r>
              <a:rPr lang="ko-KR" altLang="en-US" smtClean="0"/>
              <a:t>사용용도</a:t>
            </a:r>
            <a:r>
              <a:rPr lang="en-US" altLang="ko-KR" smtClean="0"/>
              <a:t>,</a:t>
            </a:r>
            <a:r>
              <a:rPr lang="ko-KR" altLang="en-US" smtClean="0"/>
              <a:t>경쟁환경 외에도 소비자 구매행동에 직</a:t>
            </a:r>
            <a:r>
              <a:rPr lang="en-US" altLang="ko-KR" smtClean="0"/>
              <a:t>/</a:t>
            </a:r>
            <a:r>
              <a:rPr lang="ko-KR" altLang="en-US" smtClean="0"/>
              <a:t>간접적인 영향을 미칠 수 있는 모든 변수에 대한 거시적 안목의 마케팅 조사 실시</a:t>
            </a:r>
          </a:p>
          <a:p>
            <a:r>
              <a:rPr lang="ko-KR" altLang="en-US" smtClean="0"/>
              <a:t>소비자조사의 목적은 검증에 있다</a:t>
            </a:r>
            <a:endParaRPr lang="ko-KR" altLang="en-US" smtClean="0">
              <a:sym typeface="Wingdings" panose="05000000000000000000" pitchFamily="2" charset="2"/>
            </a:endParaRPr>
          </a:p>
          <a:p>
            <a:r>
              <a:rPr lang="ko-KR" altLang="en-US" smtClean="0"/>
              <a:t>소비자조사는 결과 그 자체보다 해석할 수 있는 능력이 더 중요 </a:t>
            </a:r>
          </a:p>
          <a:p>
            <a:r>
              <a:rPr lang="en-US" altLang="ko-KR" smtClean="0"/>
              <a:t>FIG </a:t>
            </a:r>
            <a:r>
              <a:rPr lang="ko-KR" altLang="en-US" smtClean="0"/>
              <a:t>정성조사로 인사이트 도출 </a:t>
            </a:r>
          </a:p>
          <a:p>
            <a:pPr lvl="1"/>
            <a:r>
              <a:rPr lang="ko-KR" altLang="en-US" smtClean="0">
                <a:sym typeface="Wingdings" panose="05000000000000000000" pitchFamily="2" charset="2"/>
              </a:rPr>
              <a:t>정량조사에 반영해 설문지 설계</a:t>
            </a:r>
          </a:p>
          <a:p>
            <a:pPr lvl="1"/>
            <a:r>
              <a:rPr lang="ko-KR" altLang="en-US" smtClean="0">
                <a:sym typeface="Wingdings" panose="05000000000000000000" pitchFamily="2" charset="2"/>
              </a:rPr>
              <a:t>결과 도출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9" name="Rectangle 1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3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소비자조사</a:t>
            </a:r>
            <a:endParaRPr lang="ko-KR" altLang="en-US"/>
          </a:p>
        </p:txBody>
      </p:sp>
      <p:graphicFrame>
        <p:nvGraphicFramePr>
          <p:cNvPr id="41108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664314"/>
              </p:ext>
            </p:extLst>
          </p:nvPr>
        </p:nvGraphicFramePr>
        <p:xfrm>
          <a:off x="423863" y="1052513"/>
          <a:ext cx="8296274" cy="5256912"/>
        </p:xfrm>
        <a:graphic>
          <a:graphicData uri="http://schemas.openxmlformats.org/drawingml/2006/table">
            <a:tbl>
              <a:tblPr firstRow="1" firstCol="1">
                <a:tableStyleId>{5940675A-B579-460E-94D1-54222C63F5DA}</a:tableStyleId>
              </a:tblPr>
              <a:tblGrid>
                <a:gridCol w="783805"/>
                <a:gridCol w="651161"/>
                <a:gridCol w="1390751"/>
                <a:gridCol w="5470557"/>
              </a:tblGrid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조사유형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5762" marR="11576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세부구분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5762" marR="11576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주요내용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5762" marR="11576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489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정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접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호별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방문조사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가정유치조사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U&amp;A 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조사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비교적 모집단 특성에 부합한 결과 도출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깊이 있는 설문도 가능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단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고비용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115762" marR="115762" horzOverflow="overflow"/>
                </a:tc>
              </a:tr>
              <a:tr h="2884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중심지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차단조사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길거리에서 행해지는 면접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비용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기간 유리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표본추출이 비과학적</a:t>
                      </a:r>
                      <a:r>
                        <a:rPr kumimoji="0" lang="en-US" altLang="ko-KR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비체계적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심층면접 불가</a:t>
                      </a:r>
                    </a:p>
                  </a:txBody>
                  <a:tcPr marL="115762" marR="115762" horzOverflow="overflow"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우편조사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최근 마케팅환경에 부적적</a:t>
                      </a:r>
                    </a:p>
                  </a:txBody>
                  <a:tcPr marL="115762" marR="115762" horzOverflow="overflow"/>
                </a:tc>
              </a:tr>
              <a:tr h="15080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전화면접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비교적 간략한 여론조사에 적합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대답의 진위여부 의심</a:t>
                      </a:r>
                    </a:p>
                  </a:txBody>
                  <a:tcPr marL="115762" marR="115762" horzOverflow="overflow"/>
                </a:tc>
              </a:tr>
              <a:tr h="2196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인터넷조사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정확한 타깃 대상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신속하고 비용 저렴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자료 신뢰성 검증 우려</a:t>
                      </a:r>
                    </a:p>
                  </a:txBody>
                  <a:tcPr marL="115762" marR="115762" horzOverflow="overflow"/>
                </a:tc>
              </a:tr>
              <a:tr h="15080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정성조사 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심층면접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정신과 인터뷰가 시장조사로 발전된 형태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면접원의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중립적 태도가 중요</a:t>
                      </a:r>
                    </a:p>
                  </a:txBody>
                  <a:tcPr marL="115762" marR="115762" horzOverflow="overflow"/>
                </a:tc>
              </a:tr>
              <a:tr h="15080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집단토의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3939" marR="113939" marT="46800" marB="46800" anchor="ctr" anchorCtr="1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모더레이터에</a:t>
                      </a: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의해 진행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대체로 가장 많이 활용되고 있음</a:t>
                      </a:r>
                    </a:p>
                  </a:txBody>
                  <a:tcPr marL="115762" marR="115762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4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시장세분화 전략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STPD </a:t>
            </a:r>
            <a:r>
              <a:rPr lang="ko-KR" altLang="en-US" smtClean="0"/>
              <a:t>전략은 신제품 설계도면이다</a:t>
            </a:r>
            <a:endParaRPr lang="en-US" altLang="ko-KR" smtClean="0"/>
          </a:p>
          <a:p>
            <a:r>
              <a:rPr lang="ko-KR" altLang="en-US" smtClean="0"/>
              <a:t>신제품 시장세분화란 신제품이 진입할 카테고리에 대해 여러 가지 변수들을 고려한 다음</a:t>
            </a:r>
            <a:r>
              <a:rPr lang="en-US" altLang="ko-KR" smtClean="0"/>
              <a:t>, </a:t>
            </a:r>
            <a:r>
              <a:rPr lang="ko-KR" altLang="en-US" smtClean="0"/>
              <a:t>그 중에서 특정변수를 대상으로 신제품의 시장기회를 탐색하는 전략</a:t>
            </a:r>
            <a:endParaRPr lang="ko-KR" altLang="en-US"/>
          </a:p>
        </p:txBody>
      </p:sp>
      <p:graphicFrame>
        <p:nvGraphicFramePr>
          <p:cNvPr id="21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6573099"/>
              </p:ext>
            </p:extLst>
          </p:nvPr>
        </p:nvGraphicFramePr>
        <p:xfrm>
          <a:off x="1727200" y="3347245"/>
          <a:ext cx="1439863" cy="2087564"/>
        </p:xfrm>
        <a:graphic>
          <a:graphicData uri="http://schemas.openxmlformats.org/drawingml/2006/table">
            <a:tbl>
              <a:tblPr firstRow="1" firstCol="1">
                <a:tableStyleId>{5940675A-B579-460E-94D1-54222C63F5DA}</a:tableStyleId>
              </a:tblPr>
              <a:tblGrid>
                <a:gridCol w="1439863"/>
              </a:tblGrid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소비자분석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자사분석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경쟁사분석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채널분석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</a:tbl>
          </a:graphicData>
        </a:graphic>
      </p:graphicFrame>
      <p:graphicFrame>
        <p:nvGraphicFramePr>
          <p:cNvPr id="22" name="Group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143617"/>
              </p:ext>
            </p:extLst>
          </p:nvPr>
        </p:nvGraphicFramePr>
        <p:xfrm>
          <a:off x="3960813" y="3347244"/>
          <a:ext cx="1727200" cy="20979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27200"/>
              </a:tblGrid>
              <a:tr h="6987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시장세분화전략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7004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타깃팅전략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6987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포지셔닝전략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</a:tbl>
          </a:graphicData>
        </a:graphic>
      </p:graphicFrame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35150" y="2898775"/>
            <a:ext cx="11811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4Cs </a:t>
            </a:r>
            <a:r>
              <a:rPr lang="ko-KR" altLang="en-US" sz="1800" b="1">
                <a:latin typeface="맑은 고딕" panose="020B0503020000020004" pitchFamily="50" charset="-127"/>
                <a:ea typeface="맑은 고딕" panose="020B0503020000020004" pitchFamily="50" charset="-127"/>
              </a:rPr>
              <a:t>분석</a:t>
            </a:r>
          </a:p>
        </p:txBody>
      </p:sp>
      <p:graphicFrame>
        <p:nvGraphicFramePr>
          <p:cNvPr id="24" name="Group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339365"/>
              </p:ext>
            </p:extLst>
          </p:nvPr>
        </p:nvGraphicFramePr>
        <p:xfrm>
          <a:off x="6443663" y="3347245"/>
          <a:ext cx="1619250" cy="208915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19250"/>
              </a:tblGrid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제품분석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가격분석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유통분석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프로모션분석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</a:tbl>
          </a:graphicData>
        </a:graphic>
      </p:graphicFrame>
      <p:sp>
        <p:nvSpPr>
          <p:cNvPr id="25" name="Rectangle 54"/>
          <p:cNvSpPr>
            <a:spLocks noChangeArrowheads="1"/>
          </p:cNvSpPr>
          <p:nvPr/>
        </p:nvSpPr>
        <p:spPr bwMode="auto">
          <a:xfrm rot="5400000">
            <a:off x="2595563" y="4206877"/>
            <a:ext cx="15128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전략적 시사점</a:t>
            </a:r>
          </a:p>
        </p:txBody>
      </p:sp>
      <p:sp>
        <p:nvSpPr>
          <p:cNvPr id="26" name="AutoShape 55"/>
          <p:cNvSpPr>
            <a:spLocks noChangeArrowheads="1"/>
          </p:cNvSpPr>
          <p:nvPr/>
        </p:nvSpPr>
        <p:spPr bwMode="auto">
          <a:xfrm rot="5400000">
            <a:off x="2770982" y="4266408"/>
            <a:ext cx="1836737" cy="250825"/>
          </a:xfrm>
          <a:prstGeom prst="triangle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ko-KR" altLang="en-US"/>
          </a:p>
        </p:txBody>
      </p:sp>
      <p:sp>
        <p:nvSpPr>
          <p:cNvPr id="27" name="Rectangle 61"/>
          <p:cNvSpPr>
            <a:spLocks noChangeArrowheads="1"/>
          </p:cNvSpPr>
          <p:nvPr/>
        </p:nvSpPr>
        <p:spPr bwMode="auto">
          <a:xfrm rot="5400000">
            <a:off x="5116513" y="4206877"/>
            <a:ext cx="15128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차별화 전략</a:t>
            </a:r>
          </a:p>
        </p:txBody>
      </p:sp>
      <p:sp>
        <p:nvSpPr>
          <p:cNvPr id="28" name="AutoShape 62"/>
          <p:cNvSpPr>
            <a:spLocks noChangeArrowheads="1"/>
          </p:cNvSpPr>
          <p:nvPr/>
        </p:nvSpPr>
        <p:spPr bwMode="auto">
          <a:xfrm rot="5400000">
            <a:off x="5291932" y="4266408"/>
            <a:ext cx="1836737" cy="250825"/>
          </a:xfrm>
          <a:prstGeom prst="triangle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ko-KR" altLang="en-US"/>
          </a:p>
        </p:txBody>
      </p:sp>
      <p:sp>
        <p:nvSpPr>
          <p:cNvPr id="29" name="Rectangle 65"/>
          <p:cNvSpPr>
            <a:spLocks noChangeArrowheads="1"/>
          </p:cNvSpPr>
          <p:nvPr/>
        </p:nvSpPr>
        <p:spPr bwMode="auto">
          <a:xfrm rot="5400000">
            <a:off x="7518400" y="4206876"/>
            <a:ext cx="15128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마케팅 활동</a:t>
            </a:r>
          </a:p>
        </p:txBody>
      </p:sp>
      <p:sp>
        <p:nvSpPr>
          <p:cNvPr id="30" name="AutoShape 66"/>
          <p:cNvSpPr>
            <a:spLocks/>
          </p:cNvSpPr>
          <p:nvPr/>
        </p:nvSpPr>
        <p:spPr bwMode="auto">
          <a:xfrm rot="16200000">
            <a:off x="4679157" y="3186906"/>
            <a:ext cx="323850" cy="5148263"/>
          </a:xfrm>
          <a:prstGeom prst="leftBrace">
            <a:avLst>
              <a:gd name="adj1" fmla="val 146533"/>
              <a:gd name="adj2" fmla="val 4998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31" name="Rectangle 67"/>
          <p:cNvSpPr>
            <a:spLocks noChangeArrowheads="1"/>
          </p:cNvSpPr>
          <p:nvPr/>
        </p:nvSpPr>
        <p:spPr bwMode="auto">
          <a:xfrm>
            <a:off x="2698750" y="6030913"/>
            <a:ext cx="46085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IMF(Integrated Marketing Force) </a:t>
            </a:r>
            <a:r>
              <a:rPr lang="ko-KR" altLang="en-US" sz="1800" b="1">
                <a:latin typeface="맑은 고딕" panose="020B0503020000020004" pitchFamily="50" charset="-127"/>
                <a:ea typeface="맑은 고딕" panose="020B0503020000020004" pitchFamily="50" charset="-127"/>
              </a:rPr>
              <a:t>관리</a:t>
            </a:r>
          </a:p>
        </p:txBody>
      </p:sp>
      <p:sp>
        <p:nvSpPr>
          <p:cNvPr id="32" name="Rectangle 68"/>
          <p:cNvSpPr>
            <a:spLocks noChangeArrowheads="1"/>
          </p:cNvSpPr>
          <p:nvPr/>
        </p:nvSpPr>
        <p:spPr bwMode="auto">
          <a:xfrm>
            <a:off x="4211638" y="2889250"/>
            <a:ext cx="1368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STPD </a:t>
            </a:r>
            <a:r>
              <a:rPr lang="ko-KR" altLang="en-US" sz="1800" b="1">
                <a:latin typeface="맑은 고딕" panose="020B0503020000020004" pitchFamily="50" charset="-127"/>
                <a:ea typeface="맑은 고딕" panose="020B0503020000020004" pitchFamily="50" charset="-127"/>
              </a:rPr>
              <a:t>기획</a:t>
            </a:r>
          </a:p>
        </p:txBody>
      </p:sp>
      <p:sp>
        <p:nvSpPr>
          <p:cNvPr id="33" name="Rectangle 69"/>
          <p:cNvSpPr>
            <a:spLocks noChangeArrowheads="1"/>
          </p:cNvSpPr>
          <p:nvPr/>
        </p:nvSpPr>
        <p:spPr bwMode="auto">
          <a:xfrm>
            <a:off x="6480175" y="2889250"/>
            <a:ext cx="1692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4Ps Mix </a:t>
            </a:r>
            <a:r>
              <a:rPr lang="ko-KR" altLang="en-US" sz="1800" b="1">
                <a:latin typeface="맑은 고딕" panose="020B0503020000020004" pitchFamily="50" charset="-127"/>
                <a:ea typeface="맑은 고딕" panose="020B0503020000020004" pitchFamily="50" charset="-127"/>
              </a:rPr>
              <a:t>전략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4</a:t>
            </a:r>
            <a:r>
              <a:rPr lang="ko-KR" altLang="en-US" smtClean="0"/>
              <a:t>단계 </a:t>
            </a:r>
            <a:r>
              <a:rPr lang="en-US" altLang="ko-KR" smtClean="0"/>
              <a:t>: </a:t>
            </a:r>
            <a:r>
              <a:rPr lang="ko-KR" altLang="en-US" smtClean="0"/>
              <a:t>시장세분화 전략</a:t>
            </a:r>
            <a:endParaRPr lang="ko-KR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시장은 성숙할수록 세분화되는 특징</a:t>
            </a:r>
            <a:endParaRPr lang="en-US" altLang="ko-KR" smtClean="0"/>
          </a:p>
          <a:p>
            <a:r>
              <a:rPr lang="ko-KR" altLang="en-US" smtClean="0"/>
              <a:t>시장이 성숙할수록 경쟁업체 수가 많아져 경쟁이 심화되고</a:t>
            </a:r>
            <a:r>
              <a:rPr lang="en-US" altLang="ko-KR" smtClean="0"/>
              <a:t>, </a:t>
            </a:r>
            <a:r>
              <a:rPr lang="ko-KR" altLang="en-US" smtClean="0"/>
              <a:t>업체별로도 차별화된 콘셉트로 신시장을 공략하게 된다는 의미</a:t>
            </a:r>
            <a:endParaRPr lang="en-US" altLang="ko-KR" smtClean="0"/>
          </a:p>
          <a:p>
            <a:r>
              <a:rPr lang="en-US" altLang="ko-KR" smtClean="0"/>
              <a:t>1</a:t>
            </a:r>
            <a:r>
              <a:rPr lang="ko-KR" altLang="en-US" smtClean="0"/>
              <a:t>등 브랜드일수록 이러한 위협에 노출</a:t>
            </a:r>
          </a:p>
          <a:p>
            <a:r>
              <a:rPr lang="ko-KR" altLang="en-US" smtClean="0"/>
              <a:t>시장세분화 변수들</a:t>
            </a:r>
          </a:p>
          <a:p>
            <a:pPr lvl="1"/>
            <a:r>
              <a:rPr lang="ko-KR" altLang="en-US" smtClean="0"/>
              <a:t>인구통계학적 변수에 의한 시장세분화</a:t>
            </a:r>
          </a:p>
          <a:p>
            <a:pPr lvl="1"/>
            <a:r>
              <a:rPr lang="ko-KR" altLang="en-US" smtClean="0"/>
              <a:t>해당상품의 속성 차별화에 의한 시장세분화</a:t>
            </a:r>
          </a:p>
          <a:p>
            <a:pPr lvl="1"/>
            <a:r>
              <a:rPr lang="ko-KR" altLang="en-US" smtClean="0"/>
              <a:t>법적</a:t>
            </a:r>
            <a:r>
              <a:rPr lang="en-US" altLang="ko-KR" smtClean="0"/>
              <a:t>,</a:t>
            </a:r>
            <a:r>
              <a:rPr lang="ko-KR" altLang="en-US" smtClean="0"/>
              <a:t>제도적 환경변화에 따른 시장세분화</a:t>
            </a:r>
          </a:p>
          <a:p>
            <a:pPr lvl="1"/>
            <a:r>
              <a:rPr lang="ko-KR" altLang="en-US" smtClean="0"/>
              <a:t>기타 특정이슈에 따른 시장세분화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_seduc_txt_stac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굴림체" panose="020B0609000101010101" pitchFamily="49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굴림체" panose="020B0609000101010101" pitchFamily="49" charset="-127"/>
          </a:defRPr>
        </a:defPPr>
      </a:lstStyle>
    </a:lnDef>
  </a:objectDefaults>
  <a:extraClrSchemeLst>
    <a:extraClrScheme>
      <a:clrScheme name="ppp_seduc_txt_stac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educ_txt_stac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educ_txt_stac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educ_txt_stac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educ_txt_stac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educ_txt_stac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educ_txt_stac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샘플테마</Template>
  <TotalTime>1302</TotalTime>
  <Words>956</Words>
  <Application>Microsoft Office PowerPoint</Application>
  <PresentationFormat>화면 슬라이드 쇼(4:3)</PresentationFormat>
  <Paragraphs>207</Paragraphs>
  <Slides>16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굴림체</vt:lpstr>
      <vt:lpstr>맑은 고딕</vt:lpstr>
      <vt:lpstr>Arial</vt:lpstr>
      <vt:lpstr>Times New Roman</vt:lpstr>
      <vt:lpstr>Wingdings</vt:lpstr>
      <vt:lpstr>ppp_seduc_txt_stack</vt:lpstr>
      <vt:lpstr>Microsoft Excel 워크시트</vt:lpstr>
      <vt:lpstr>제품 마케팅 전략기획</vt:lpstr>
      <vt:lpstr>목 차</vt:lpstr>
      <vt:lpstr>1단계 : 4Cs 분석</vt:lpstr>
      <vt:lpstr>2단계 : 제품콘셉트 도출</vt:lpstr>
      <vt:lpstr>2단계 : 제품콘셉트 도출</vt:lpstr>
      <vt:lpstr>3단계 : 소비자조사</vt:lpstr>
      <vt:lpstr>3단계 : 소비자조사</vt:lpstr>
      <vt:lpstr>4단계 : 시장세분화 전략</vt:lpstr>
      <vt:lpstr>4단계 : 시장세분화 전략</vt:lpstr>
      <vt:lpstr>5단계 : 타깃팅 전략</vt:lpstr>
      <vt:lpstr>5단계 : 타깃팅 전략</vt:lpstr>
      <vt:lpstr>6단계 : 포지셔닝 전략</vt:lpstr>
      <vt:lpstr>6단계 : 포지셔닝 전략</vt:lpstr>
      <vt:lpstr>7단계 : 차별화 전략</vt:lpstr>
      <vt:lpstr>8단계 : SWOT 분석</vt:lpstr>
      <vt:lpstr>판매 대상고객 변화 추이</vt:lpstr>
    </vt:vector>
  </TitlesOfParts>
  <Company>동부한농화학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신제품 전략기획</dc:title>
  <dc:creator>박은진</dc:creator>
  <cp:lastModifiedBy>박은진</cp:lastModifiedBy>
  <cp:revision>39</cp:revision>
  <dcterms:created xsi:type="dcterms:W3CDTF">2006-01-25T01:45:40Z</dcterms:created>
  <dcterms:modified xsi:type="dcterms:W3CDTF">2014-06-11T05:21:33Z</dcterms:modified>
</cp:coreProperties>
</file>