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D3D"/>
    <a:srgbClr val="C3D58B"/>
    <a:srgbClr val="516653"/>
    <a:srgbClr val="2E3A2F"/>
    <a:srgbClr val="E4E4E4"/>
    <a:srgbClr val="FFFFFF"/>
    <a:srgbClr val="AFE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14" y="84"/>
      </p:cViewPr>
      <p:guideLst>
        <p:guide orient="horz" pos="618"/>
        <p:guide pos="249"/>
        <p:guide pos="5511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00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07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32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29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73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14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82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38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2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37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49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D8A1C-8E04-4C79-AD7B-76F20CC6D724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166E-5216-488C-9B6A-D0DD69DA22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53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334AF00A-EB17-4766-BFCC-5F6B00BC91AA}"/>
              </a:ext>
            </a:extLst>
          </p:cNvPr>
          <p:cNvSpPr/>
          <p:nvPr/>
        </p:nvSpPr>
        <p:spPr>
          <a:xfrm>
            <a:off x="4205669" y="1666664"/>
            <a:ext cx="4572000" cy="1077218"/>
          </a:xfrm>
          <a:prstGeom prst="rect">
            <a:avLst/>
          </a:prstGeom>
        </p:spPr>
        <p:txBody>
          <a:bodyPr lIns="0">
            <a:spAutoFit/>
          </a:bodyPr>
          <a:lstStyle/>
          <a:p>
            <a:r>
              <a:rPr lang="ko-KR" altLang="en-US" sz="3200" spc="-130" dirty="0" err="1">
                <a:solidFill>
                  <a:srgbClr val="FAAD3D"/>
                </a:solidFill>
                <a:latin typeface="KoPubWorld바탕체 Bold" panose="00000800000000000000" pitchFamily="2" charset="-127"/>
                <a:ea typeface="KoPubWorld바탕체 Bold" panose="00000800000000000000" pitchFamily="2" charset="-127"/>
                <a:cs typeface="KoPubWorld바탕체 Bold" panose="00000800000000000000" pitchFamily="2" charset="-127"/>
              </a:rPr>
              <a:t>시장별</a:t>
            </a:r>
            <a:r>
              <a:rPr lang="ko-KR" altLang="en-US" sz="3200" spc="-130" dirty="0">
                <a:solidFill>
                  <a:srgbClr val="FAAD3D"/>
                </a:solidFill>
                <a:latin typeface="KoPubWorld바탕체 Bold" panose="00000800000000000000" pitchFamily="2" charset="-127"/>
                <a:ea typeface="KoPubWorld바탕체 Bold" panose="00000800000000000000" pitchFamily="2" charset="-127"/>
                <a:cs typeface="KoPubWorld바탕체 Bold" panose="00000800000000000000" pitchFamily="2" charset="-127"/>
              </a:rPr>
              <a:t> 특성에 맞는 </a:t>
            </a:r>
            <a:r>
              <a:rPr lang="ko-KR" altLang="en-US" sz="3200" spc="-130" dirty="0" err="1">
                <a:solidFill>
                  <a:srgbClr val="FAAD3D"/>
                </a:solidFill>
                <a:latin typeface="KoPubWorld바탕체 Bold" panose="00000800000000000000" pitchFamily="2" charset="-127"/>
                <a:ea typeface="KoPubWorld바탕체 Bold" panose="00000800000000000000" pitchFamily="2" charset="-127"/>
                <a:cs typeface="KoPubWorld바탕체 Bold" panose="00000800000000000000" pitchFamily="2" charset="-127"/>
              </a:rPr>
              <a:t>유치전략을</a:t>
            </a:r>
            <a:r>
              <a:rPr lang="ko-KR" altLang="en-US" sz="3200" spc="-130" dirty="0">
                <a:solidFill>
                  <a:srgbClr val="FAAD3D"/>
                </a:solidFill>
                <a:latin typeface="KoPubWorld바탕체 Bold" panose="00000800000000000000" pitchFamily="2" charset="-127"/>
                <a:ea typeface="KoPubWorld바탕체 Bold" panose="00000800000000000000" pitchFamily="2" charset="-127"/>
                <a:cs typeface="KoPubWorld바탕체 Bold" panose="00000800000000000000" pitchFamily="2" charset="-127"/>
              </a:rPr>
              <a:t> 수립합니다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93CDCB9-40C1-424F-AAF3-A8C315DCB145}"/>
              </a:ext>
            </a:extLst>
          </p:cNvPr>
          <p:cNvSpPr/>
          <p:nvPr/>
        </p:nvSpPr>
        <p:spPr>
          <a:xfrm>
            <a:off x="0" y="0"/>
            <a:ext cx="3874835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tile tx="-103505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F1506-8B07-4DCA-A1A8-8911A9ED6529}"/>
              </a:ext>
            </a:extLst>
          </p:cNvPr>
          <p:cNvSpPr txBox="1"/>
          <p:nvPr/>
        </p:nvSpPr>
        <p:spPr>
          <a:xfrm>
            <a:off x="255707" y="1423592"/>
            <a:ext cx="35269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ea typeface="포천 막걸리체" panose="02030503000000000000" pitchFamily="18" charset="-127"/>
              </a:rPr>
              <a:t>해외 관광</a:t>
            </a:r>
            <a:r>
              <a:rPr lang="en-US" altLang="ko-KR" sz="80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ea typeface="포천 막걸리체" panose="02030503000000000000" pitchFamily="18" charset="-127"/>
              </a:rPr>
              <a:t/>
            </a:r>
            <a:br>
              <a:rPr lang="en-US" altLang="ko-KR" sz="80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ea typeface="포천 막걸리체" panose="02030503000000000000" pitchFamily="18" charset="-127"/>
              </a:rPr>
            </a:br>
            <a:r>
              <a:rPr lang="ko-KR" altLang="en-US" sz="80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ea typeface="포천 막걸리체" panose="02030503000000000000" pitchFamily="18" charset="-127"/>
              </a:rPr>
              <a:t>마케팅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51D9565-9BBF-4659-A4ED-F7FA138438C1}"/>
              </a:ext>
            </a:extLst>
          </p:cNvPr>
          <p:cNvSpPr/>
          <p:nvPr/>
        </p:nvSpPr>
        <p:spPr>
          <a:xfrm>
            <a:off x="4221857" y="4983481"/>
            <a:ext cx="2231001" cy="14697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555424A-8A07-489C-A01C-913D6BE5C714}"/>
              </a:ext>
            </a:extLst>
          </p:cNvPr>
          <p:cNvSpPr/>
          <p:nvPr/>
        </p:nvSpPr>
        <p:spPr>
          <a:xfrm>
            <a:off x="4236597" y="3110490"/>
            <a:ext cx="2232000" cy="425459"/>
          </a:xfrm>
          <a:prstGeom prst="rect">
            <a:avLst/>
          </a:prstGeom>
        </p:spPr>
        <p:txBody>
          <a:bodyPr wrap="none" lIns="0" anchor="ctr">
            <a:noAutofit/>
          </a:bodyPr>
          <a:lstStyle/>
          <a:p>
            <a:r>
              <a:rPr lang="ko-KR" altLang="en-US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해외관광마케팅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EF3CE5D-A640-46A6-A14C-A461F30535FF}"/>
              </a:ext>
            </a:extLst>
          </p:cNvPr>
          <p:cNvSpPr/>
          <p:nvPr/>
        </p:nvSpPr>
        <p:spPr>
          <a:xfrm>
            <a:off x="4221357" y="3447411"/>
            <a:ext cx="2232000" cy="1468800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시장별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유치전략 수립</a:t>
            </a:r>
          </a:p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방한관광상품 개발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판촉</a:t>
            </a:r>
            <a:endParaRPr lang="en-US" altLang="ko-KR" sz="1400" spc="-1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소비자 대상 </a:t>
            </a: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홍보이벤트</a:t>
            </a:r>
            <a:endParaRPr lang="ko-KR" altLang="en-US" sz="1400" spc="-1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신규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잠재시장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개척</a:t>
            </a:r>
          </a:p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대량 인센티브관광객 유치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5985192-7393-4B7C-AF6B-A99A17FE810D}"/>
              </a:ext>
            </a:extLst>
          </p:cNvPr>
          <p:cNvSpPr/>
          <p:nvPr/>
        </p:nvSpPr>
        <p:spPr>
          <a:xfrm>
            <a:off x="6519800" y="4983481"/>
            <a:ext cx="2231001" cy="14697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39CAB8E-6482-479D-BE10-023542ABA8F5}"/>
              </a:ext>
            </a:extLst>
          </p:cNvPr>
          <p:cNvSpPr/>
          <p:nvPr/>
        </p:nvSpPr>
        <p:spPr>
          <a:xfrm>
            <a:off x="6534540" y="3110490"/>
            <a:ext cx="2232000" cy="424800"/>
          </a:xfrm>
          <a:prstGeom prst="rect">
            <a:avLst/>
          </a:prstGeom>
        </p:spPr>
        <p:txBody>
          <a:bodyPr wrap="none" lIns="0" anchor="ctr">
            <a:noAutofit/>
          </a:bodyPr>
          <a:lstStyle/>
          <a:p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마케팅 지원 활동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6C7808D-685F-4636-8AF8-0F767A5930F6}"/>
              </a:ext>
            </a:extLst>
          </p:cNvPr>
          <p:cNvSpPr/>
          <p:nvPr/>
        </p:nvSpPr>
        <p:spPr>
          <a:xfrm>
            <a:off x="6519300" y="3447411"/>
            <a:ext cx="2232000" cy="1169551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주요 관광시장 조사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·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분석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관광통계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및 시장정보 제공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한국관광 홍보 영상물 제작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·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배포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한국관광 홈페이지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운영 </a:t>
            </a:r>
            <a:endParaRPr lang="en-US" altLang="ko-KR" sz="1400" spc="-1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관광사진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공모전 실시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BA0B60E-4430-44D4-ACA5-06446EAC967B}"/>
              </a:ext>
            </a:extLst>
          </p:cNvPr>
          <p:cNvSpPr/>
          <p:nvPr/>
        </p:nvSpPr>
        <p:spPr>
          <a:xfrm>
            <a:off x="2247555" y="6427444"/>
            <a:ext cx="655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kto.visitkorea.or.kr</a:t>
            </a:r>
            <a:r>
              <a:rPr lang="en-US" altLang="ko-KR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</a:t>
            </a:r>
            <a:r>
              <a:rPr lang="ko-KR" altLang="en-US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한국관광공사 주요 사업 페이지 중</a:t>
            </a:r>
            <a:r>
              <a:rPr lang="en-US" altLang="ko-KR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사진 출처 </a:t>
            </a:r>
            <a:r>
              <a:rPr lang="en-US" altLang="ko-KR" sz="10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: flickr.com</a:t>
            </a:r>
            <a:endParaRPr lang="ko-KR" altLang="en-US" sz="1000" spc="-1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316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F9F0C716-075F-42E1-AB6C-6DAD94B6BE62}"/>
              </a:ext>
            </a:extLst>
          </p:cNvPr>
          <p:cNvSpPr/>
          <p:nvPr/>
        </p:nvSpPr>
        <p:spPr>
          <a:xfrm>
            <a:off x="0" y="-607"/>
            <a:ext cx="9144000" cy="274927"/>
          </a:xfrm>
          <a:custGeom>
            <a:avLst/>
            <a:gdLst>
              <a:gd name="connsiteX0" fmla="*/ 0 w 9144000"/>
              <a:gd name="connsiteY0" fmla="*/ 0 h 104239"/>
              <a:gd name="connsiteX1" fmla="*/ 9144000 w 9144000"/>
              <a:gd name="connsiteY1" fmla="*/ 0 h 104239"/>
              <a:gd name="connsiteX2" fmla="*/ 9144000 w 9144000"/>
              <a:gd name="connsiteY2" fmla="*/ 104239 h 104239"/>
              <a:gd name="connsiteX3" fmla="*/ 0 w 9144000"/>
              <a:gd name="connsiteY3" fmla="*/ 104239 h 104239"/>
              <a:gd name="connsiteX4" fmla="*/ 0 w 9144000"/>
              <a:gd name="connsiteY4" fmla="*/ 0 h 104239"/>
              <a:gd name="connsiteX0" fmla="*/ 0 w 9144000"/>
              <a:gd name="connsiteY0" fmla="*/ 0 h 274927"/>
              <a:gd name="connsiteX1" fmla="*/ 9144000 w 9144000"/>
              <a:gd name="connsiteY1" fmla="*/ 0 h 274927"/>
              <a:gd name="connsiteX2" fmla="*/ 9144000 w 9144000"/>
              <a:gd name="connsiteY2" fmla="*/ 104239 h 274927"/>
              <a:gd name="connsiteX3" fmla="*/ 0 w 9144000"/>
              <a:gd name="connsiteY3" fmla="*/ 274927 h 274927"/>
              <a:gd name="connsiteX4" fmla="*/ 0 w 9144000"/>
              <a:gd name="connsiteY4" fmla="*/ 0 h 2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927">
                <a:moveTo>
                  <a:pt x="0" y="0"/>
                </a:moveTo>
                <a:lnTo>
                  <a:pt x="9144000" y="0"/>
                </a:lnTo>
                <a:lnTo>
                  <a:pt x="9144000" y="104239"/>
                </a:lnTo>
                <a:lnTo>
                  <a:pt x="0" y="274927"/>
                </a:lnTo>
                <a:lnTo>
                  <a:pt x="0" y="0"/>
                </a:lnTo>
                <a:close/>
              </a:path>
            </a:pathLst>
          </a:custGeom>
          <a:solidFill>
            <a:srgbClr val="FAA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00925-3AD2-419F-A2B5-7561E02911CA}"/>
              </a:ext>
            </a:extLst>
          </p:cNvPr>
          <p:cNvSpPr txBox="1"/>
          <p:nvPr/>
        </p:nvSpPr>
        <p:spPr>
          <a:xfrm>
            <a:off x="253668" y="520774"/>
            <a:ext cx="4971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pc="-300" dirty="0" err="1">
                <a:solidFill>
                  <a:srgbClr val="2E3A2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시장별</a:t>
            </a:r>
            <a:r>
              <a:rPr lang="ko-KR" altLang="en-US" sz="3200" b="1" spc="-300" dirty="0">
                <a:solidFill>
                  <a:srgbClr val="2E3A2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중점 유치대상 및 </a:t>
            </a:r>
            <a:r>
              <a:rPr lang="ko-KR" altLang="en-US" sz="3200" b="1" spc="-300" dirty="0" err="1">
                <a:solidFill>
                  <a:srgbClr val="2E3A2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사업목표</a:t>
            </a:r>
            <a:endParaRPr lang="ko-KR" altLang="en-US" sz="3200" b="1" spc="-300" dirty="0">
              <a:solidFill>
                <a:srgbClr val="2E3A2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20" name="직사각형 2">
            <a:extLst>
              <a:ext uri="{FF2B5EF4-FFF2-40B4-BE49-F238E27FC236}">
                <a16:creationId xmlns:a16="http://schemas.microsoft.com/office/drawing/2014/main" id="{D077532F-D7AF-4455-8C20-2B1A8D4CB015}"/>
              </a:ext>
            </a:extLst>
          </p:cNvPr>
          <p:cNvSpPr/>
          <p:nvPr/>
        </p:nvSpPr>
        <p:spPr>
          <a:xfrm flipH="1">
            <a:off x="0" y="0"/>
            <a:ext cx="9144000" cy="274927"/>
          </a:xfrm>
          <a:custGeom>
            <a:avLst/>
            <a:gdLst>
              <a:gd name="connsiteX0" fmla="*/ 0 w 9144000"/>
              <a:gd name="connsiteY0" fmla="*/ 0 h 104239"/>
              <a:gd name="connsiteX1" fmla="*/ 9144000 w 9144000"/>
              <a:gd name="connsiteY1" fmla="*/ 0 h 104239"/>
              <a:gd name="connsiteX2" fmla="*/ 9144000 w 9144000"/>
              <a:gd name="connsiteY2" fmla="*/ 104239 h 104239"/>
              <a:gd name="connsiteX3" fmla="*/ 0 w 9144000"/>
              <a:gd name="connsiteY3" fmla="*/ 104239 h 104239"/>
              <a:gd name="connsiteX4" fmla="*/ 0 w 9144000"/>
              <a:gd name="connsiteY4" fmla="*/ 0 h 104239"/>
              <a:gd name="connsiteX0" fmla="*/ 0 w 9144000"/>
              <a:gd name="connsiteY0" fmla="*/ 0 h 274927"/>
              <a:gd name="connsiteX1" fmla="*/ 9144000 w 9144000"/>
              <a:gd name="connsiteY1" fmla="*/ 0 h 274927"/>
              <a:gd name="connsiteX2" fmla="*/ 9144000 w 9144000"/>
              <a:gd name="connsiteY2" fmla="*/ 104239 h 274927"/>
              <a:gd name="connsiteX3" fmla="*/ 0 w 9144000"/>
              <a:gd name="connsiteY3" fmla="*/ 274927 h 274927"/>
              <a:gd name="connsiteX4" fmla="*/ 0 w 9144000"/>
              <a:gd name="connsiteY4" fmla="*/ 0 h 2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927">
                <a:moveTo>
                  <a:pt x="0" y="0"/>
                </a:moveTo>
                <a:lnTo>
                  <a:pt x="9144000" y="0"/>
                </a:lnTo>
                <a:lnTo>
                  <a:pt x="9144000" y="104239"/>
                </a:lnTo>
                <a:lnTo>
                  <a:pt x="0" y="274927"/>
                </a:lnTo>
                <a:lnTo>
                  <a:pt x="0" y="0"/>
                </a:lnTo>
                <a:close/>
              </a:path>
            </a:pathLst>
          </a:custGeom>
          <a:solidFill>
            <a:srgbClr val="51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ED69F2A-2021-4D91-874B-15E9E906062B}"/>
              </a:ext>
            </a:extLst>
          </p:cNvPr>
          <p:cNvSpPr/>
          <p:nvPr/>
        </p:nvSpPr>
        <p:spPr>
          <a:xfrm>
            <a:off x="378524" y="1905934"/>
            <a:ext cx="1807200" cy="180688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ko-KR" altLang="en-US" sz="2000" spc="-150" dirty="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일본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DA4A95A-3809-4EFA-ADF8-D603FAAB5B29}"/>
              </a:ext>
            </a:extLst>
          </p:cNvPr>
          <p:cNvSpPr/>
          <p:nvPr/>
        </p:nvSpPr>
        <p:spPr>
          <a:xfrm>
            <a:off x="378524" y="3839210"/>
            <a:ext cx="1807200" cy="58477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r>
              <a:rPr lang="ko-KR" altLang="en-US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여성</a:t>
            </a:r>
            <a:r>
              <a:rPr lang="en-US" altLang="ko-KR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가족</a:t>
            </a:r>
            <a:r>
              <a:rPr lang="en-US" altLang="ko-KR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br>
              <a:rPr lang="en-US" altLang="ko-KR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실버층</a:t>
            </a:r>
            <a:r>
              <a:rPr lang="en-US" altLang="ko-KR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청소년 등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CA4F0A3-64B2-424E-A90F-EAED9F496D50}"/>
              </a:ext>
            </a:extLst>
          </p:cNvPr>
          <p:cNvSpPr/>
          <p:nvPr/>
        </p:nvSpPr>
        <p:spPr>
          <a:xfrm>
            <a:off x="378524" y="4561956"/>
            <a:ext cx="1807200" cy="138499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SNS 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등 온라인 마케팅을 통한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개별관광객 유치 확대</a:t>
            </a:r>
          </a:p>
          <a:p>
            <a:pPr marL="92075" indent="-920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한일 지방간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1:1 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송객 마케팅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등 </a:t>
            </a: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지방관광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활성화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2E8E7FA-3CFF-4DF1-8C89-2B44BB166795}"/>
              </a:ext>
            </a:extLst>
          </p:cNvPr>
          <p:cNvSpPr/>
          <p:nvPr/>
        </p:nvSpPr>
        <p:spPr>
          <a:xfrm>
            <a:off x="2523804" y="1905934"/>
            <a:ext cx="1807200" cy="180688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중화권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B9D6D31-1F4D-44DD-B8CC-F9070C124D9C}"/>
              </a:ext>
            </a:extLst>
          </p:cNvPr>
          <p:cNvSpPr/>
          <p:nvPr/>
        </p:nvSpPr>
        <p:spPr>
          <a:xfrm>
            <a:off x="2523804" y="3839210"/>
            <a:ext cx="1807200" cy="58477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20-40</a:t>
            </a: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대 여성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b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청소년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기업체 인센티브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490BE92-F926-49FD-8C02-94F75AB1DDB6}"/>
              </a:ext>
            </a:extLst>
          </p:cNvPr>
          <p:cNvSpPr/>
          <p:nvPr/>
        </p:nvSpPr>
        <p:spPr>
          <a:xfrm>
            <a:off x="2523804" y="4561956"/>
            <a:ext cx="1807200" cy="1169551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고품질 우수상품 개발 및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판촉 지원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중화권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FIT(</a:t>
            </a: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개별여행객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)</a:t>
            </a:r>
            <a:b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유치 확대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중국 내륙 및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2-3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선 시장 </a:t>
            </a:r>
            <a: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방한관광</a:t>
            </a:r>
            <a:r>
              <a:rPr lang="ko-KR" altLang="en-US" sz="140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 홍보 강화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EB29C03-EC97-488E-AD75-FD476443E615}"/>
              </a:ext>
            </a:extLst>
          </p:cNvPr>
          <p:cNvSpPr/>
          <p:nvPr/>
        </p:nvSpPr>
        <p:spPr>
          <a:xfrm>
            <a:off x="4726959" y="1905934"/>
            <a:ext cx="1807200" cy="180688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아시아</a:t>
            </a:r>
            <a:endParaRPr lang="en-US" altLang="ko-KR" sz="2000" spc="-150">
              <a:effectLst>
                <a:outerShdw blurRad="50800" dist="38100" dir="2700000" algn="tl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중동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07B9D06-BBE1-4D2B-973A-CDF8F5D9DFD9}"/>
              </a:ext>
            </a:extLst>
          </p:cNvPr>
          <p:cNvSpPr/>
          <p:nvPr/>
        </p:nvSpPr>
        <p:spPr>
          <a:xfrm>
            <a:off x="4726959" y="3839210"/>
            <a:ext cx="1807200" cy="58477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한류팬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쇼핑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b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무슬림 관광객 등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36500E9-1F86-4F0F-9785-43C02B529ED9}"/>
              </a:ext>
            </a:extLst>
          </p:cNvPr>
          <p:cNvSpPr/>
          <p:nvPr/>
        </p:nvSpPr>
        <p:spPr>
          <a:xfrm>
            <a:off x="4726959" y="4561956"/>
            <a:ext cx="1807200" cy="138499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SNS </a:t>
            </a: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등 온라인 마케팅을 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통한 방한관광 홍보 강화 및 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개별관광객 유치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한류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쇼핑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계절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(</a:t>
            </a: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동계관광 등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) </a:t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테마 상품 관광객 유치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무슬림 관광객 유치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활성화를 위한 기반 조성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2353027-6430-45E0-9BB5-432C195CFACD}"/>
              </a:ext>
            </a:extLst>
          </p:cNvPr>
          <p:cNvSpPr/>
          <p:nvPr/>
        </p:nvSpPr>
        <p:spPr>
          <a:xfrm>
            <a:off x="6930113" y="1905934"/>
            <a:ext cx="1807200" cy="1806880"/>
          </a:xfrm>
          <a:prstGeom prst="rect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유럽 </a:t>
            </a:r>
            <a:endParaRPr lang="en-US" altLang="ko-KR" sz="2000" spc="-150">
              <a:effectLst>
                <a:outerShdw blurRad="50800" dist="38100" dir="2700000" algn="tl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ctr"/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아메리카 </a:t>
            </a:r>
            <a:r>
              <a:rPr lang="en-US" altLang="ko-KR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/>
            </a:r>
            <a:br>
              <a:rPr lang="en-US" altLang="ko-KR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z="2000" spc="-150">
                <a:effectLst>
                  <a:outerShdw blurRad="50800" dist="38100" dir="2700000" algn="tl" rotWithShape="0">
                    <a:schemeClr val="tx1">
                      <a:lumMod val="65000"/>
                      <a:lumOff val="35000"/>
                      <a:alpha val="20000"/>
                    </a:schemeClr>
                  </a:outerShdw>
                </a:effectLst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대양주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DE9523DA-9346-444C-A2DC-218FF923B519}"/>
              </a:ext>
            </a:extLst>
          </p:cNvPr>
          <p:cNvSpPr/>
          <p:nvPr/>
        </p:nvSpPr>
        <p:spPr>
          <a:xfrm>
            <a:off x="6930113" y="3839210"/>
            <a:ext cx="1807200" cy="584775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비즈니스관광객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</a:t>
            </a:r>
            <a:b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의료</a:t>
            </a:r>
            <a:r>
              <a:rPr lang="en-US" altLang="ko-KR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·</a:t>
            </a:r>
            <a:r>
              <a:rPr lang="ko-KR" altLang="en-US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16653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한류관광객 등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9815F41-2173-4A04-93DD-433ECA65829F}"/>
              </a:ext>
            </a:extLst>
          </p:cNvPr>
          <p:cNvSpPr/>
          <p:nvPr/>
        </p:nvSpPr>
        <p:spPr>
          <a:xfrm>
            <a:off x="6930113" y="4561956"/>
            <a:ext cx="1807200" cy="1169551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원거리 고부가 테마상품 개발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온라인마케팅 활용 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개별관광객 유치 확대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박람회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, </a:t>
            </a: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소비자 행사 활용 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한국관광 홍보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스탑오버 및 주변국 </a:t>
            </a:r>
            <a: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/>
            </a:r>
            <a:br>
              <a:rPr lang="en-US" altLang="ko-KR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</a:br>
            <a:r>
              <a:rPr lang="ko-KR" altLang="en-US" sz="1400" spc="-13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연계관광 홍보</a:t>
            </a:r>
          </a:p>
        </p:txBody>
      </p:sp>
    </p:spTree>
    <p:extLst>
      <p:ext uri="{BB962C8B-B14F-4D97-AF65-F5344CB8AC3E}">
        <p14:creationId xmlns:p14="http://schemas.microsoft.com/office/powerpoint/2010/main" val="222399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99</Words>
  <Application>Microsoft Office PowerPoint</Application>
  <PresentationFormat>화면 슬라이드 쇼(4:3)</PresentationFormat>
  <Paragraphs>38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1" baseType="lpstr">
      <vt:lpstr>KoPubWorld돋움체 Bold</vt:lpstr>
      <vt:lpstr>KoPubWorld돋움체 Light</vt:lpstr>
      <vt:lpstr>KoPubWorld바탕체 Bold</vt:lpstr>
      <vt:lpstr>맑은 고딕</vt:lpstr>
      <vt:lpstr>포천 막걸리체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김세나</dc:creator>
  <cp:lastModifiedBy>rmp777</cp:lastModifiedBy>
  <cp:revision>31</cp:revision>
  <dcterms:created xsi:type="dcterms:W3CDTF">2017-09-05T05:48:10Z</dcterms:created>
  <dcterms:modified xsi:type="dcterms:W3CDTF">2019-03-22T05:40:55Z</dcterms:modified>
</cp:coreProperties>
</file>